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3"/>
  </p:notesMasterIdLst>
  <p:handoutMasterIdLst>
    <p:handoutMasterId r:id="rId54"/>
  </p:handoutMasterIdLst>
  <p:sldIdLst>
    <p:sldId id="405" r:id="rId2"/>
    <p:sldId id="671" r:id="rId3"/>
    <p:sldId id="672" r:id="rId4"/>
    <p:sldId id="673" r:id="rId5"/>
    <p:sldId id="674" r:id="rId6"/>
    <p:sldId id="675" r:id="rId7"/>
    <p:sldId id="676" r:id="rId8"/>
    <p:sldId id="677" r:id="rId9"/>
    <p:sldId id="678" r:id="rId10"/>
    <p:sldId id="679" r:id="rId11"/>
    <p:sldId id="682" r:id="rId12"/>
    <p:sldId id="683" r:id="rId13"/>
    <p:sldId id="684" r:id="rId14"/>
    <p:sldId id="685" r:id="rId15"/>
    <p:sldId id="686" r:id="rId16"/>
    <p:sldId id="687" r:id="rId17"/>
    <p:sldId id="688" r:id="rId18"/>
    <p:sldId id="689" r:id="rId19"/>
    <p:sldId id="690" r:id="rId20"/>
    <p:sldId id="691" r:id="rId21"/>
    <p:sldId id="693" r:id="rId22"/>
    <p:sldId id="694" r:id="rId23"/>
    <p:sldId id="695" r:id="rId24"/>
    <p:sldId id="729" r:id="rId25"/>
    <p:sldId id="696" r:id="rId26"/>
    <p:sldId id="697" r:id="rId27"/>
    <p:sldId id="698" r:id="rId28"/>
    <p:sldId id="699" r:id="rId29"/>
    <p:sldId id="700" r:id="rId30"/>
    <p:sldId id="701" r:id="rId31"/>
    <p:sldId id="702" r:id="rId32"/>
    <p:sldId id="703" r:id="rId33"/>
    <p:sldId id="704" r:id="rId34"/>
    <p:sldId id="705" r:id="rId35"/>
    <p:sldId id="706" r:id="rId36"/>
    <p:sldId id="707" r:id="rId37"/>
    <p:sldId id="708" r:id="rId38"/>
    <p:sldId id="712" r:id="rId39"/>
    <p:sldId id="713" r:id="rId40"/>
    <p:sldId id="714" r:id="rId41"/>
    <p:sldId id="715" r:id="rId42"/>
    <p:sldId id="716" r:id="rId43"/>
    <p:sldId id="717" r:id="rId44"/>
    <p:sldId id="718" r:id="rId45"/>
    <p:sldId id="719" r:id="rId46"/>
    <p:sldId id="720" r:id="rId47"/>
    <p:sldId id="721" r:id="rId48"/>
    <p:sldId id="723" r:id="rId49"/>
    <p:sldId id="724" r:id="rId50"/>
    <p:sldId id="725" r:id="rId51"/>
    <p:sldId id="726" r:id="rId52"/>
  </p:sldIdLst>
  <p:sldSz cx="9144000" cy="6858000" type="screen4x3"/>
  <p:notesSz cx="6800850" cy="99314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0800"/>
    <a:srgbClr val="FFFF00"/>
    <a:srgbClr val="00FFFF"/>
    <a:srgbClr val="33CCFF"/>
    <a:srgbClr val="FF0000"/>
    <a:srgbClr val="FF9900"/>
    <a:srgbClr val="0033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5" autoAdjust="0"/>
    <p:restoredTop sz="94190" autoAdjust="0"/>
  </p:normalViewPr>
  <p:slideViewPr>
    <p:cSldViewPr>
      <p:cViewPr>
        <p:scale>
          <a:sx n="81" d="100"/>
          <a:sy n="81" d="100"/>
        </p:scale>
        <p:origin x="-1038" y="-84"/>
      </p:cViewPr>
      <p:guideLst>
        <p:guide orient="horz" pos="1253"/>
        <p:guide pos="33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0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8.wmf"/><Relationship Id="rId1" Type="http://schemas.openxmlformats.org/officeDocument/2006/relationships/image" Target="../media/image29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0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0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3292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fld id="{DFA83142-8FCF-404B-BF75-76E8F53610E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091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53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1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4195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281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1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3292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fld id="{F3FA900F-6527-44CE-8891-A394808FAF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319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0DD0B2-49E2-4940-BFD1-ABF9ED106BE5}" type="slidenum">
              <a:rPr lang="pt-BR" altLang="pt-BR" sz="1200" b="0" i="0" smtClean="0"/>
              <a:pPr eaLnBrk="1" hangingPunct="1"/>
              <a:t>1</a:t>
            </a:fld>
            <a:endParaRPr lang="pt-BR" altLang="pt-BR" sz="1200" b="0" i="0" smtClean="0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D71618-F10B-4BFC-A8D1-FE7BCDD64697}" type="slidenum">
              <a:rPr lang="pt-BR" altLang="pt-BR" sz="1200" b="0" i="0" smtClean="0"/>
              <a:pPr eaLnBrk="1" hangingPunct="1"/>
              <a:t>10</a:t>
            </a:fld>
            <a:endParaRPr lang="pt-BR" altLang="pt-BR" sz="1200" b="0" i="0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2CD76B-19FB-45D8-B50F-D5D1D6EC5A1A}" type="slidenum">
              <a:rPr lang="pt-BR" altLang="pt-BR" sz="1200" b="0" i="0" smtClean="0"/>
              <a:pPr eaLnBrk="1" hangingPunct="1"/>
              <a:t>11</a:t>
            </a:fld>
            <a:endParaRPr lang="pt-BR" altLang="pt-BR" sz="1200" b="0" i="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2D4117-3D18-4D24-8A22-1C4D8ED96F04}" type="slidenum">
              <a:rPr lang="pt-BR" altLang="pt-BR" sz="1200" b="0" i="0" smtClean="0"/>
              <a:pPr eaLnBrk="1" hangingPunct="1"/>
              <a:t>12</a:t>
            </a:fld>
            <a:endParaRPr lang="pt-BR" altLang="pt-BR" sz="1200" b="0" i="0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71BEAA-68BF-4D3D-8ABB-97E3DEB24F39}" type="slidenum">
              <a:rPr lang="pt-BR" altLang="pt-BR" sz="1200" b="0" i="0" smtClean="0"/>
              <a:pPr eaLnBrk="1" hangingPunct="1"/>
              <a:t>13</a:t>
            </a:fld>
            <a:endParaRPr lang="pt-BR" altLang="pt-BR" sz="1200" b="0" i="0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0C9511-BE88-49E1-AF9B-8760D9820D80}" type="slidenum">
              <a:rPr lang="pt-BR" altLang="pt-BR" sz="1200" b="0" i="0" smtClean="0"/>
              <a:pPr eaLnBrk="1" hangingPunct="1"/>
              <a:t>14</a:t>
            </a:fld>
            <a:endParaRPr lang="pt-BR" altLang="pt-BR" sz="1200" b="0" i="0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75E997-8DC3-4B51-8317-82A04559E583}" type="slidenum">
              <a:rPr lang="pt-BR" altLang="pt-BR" sz="1200" b="0" i="0" smtClean="0"/>
              <a:pPr eaLnBrk="1" hangingPunct="1"/>
              <a:t>15</a:t>
            </a:fld>
            <a:endParaRPr lang="pt-BR" altLang="pt-BR" sz="1200" b="0" i="0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54E0CF6-A0EA-4C3A-A789-638FEAA0C363}" type="slidenum">
              <a:rPr lang="pt-BR" altLang="pt-BR" sz="1200" b="0" i="0" smtClean="0"/>
              <a:pPr eaLnBrk="1" hangingPunct="1"/>
              <a:t>16</a:t>
            </a:fld>
            <a:endParaRPr lang="pt-BR" altLang="pt-BR" sz="1200" b="0" i="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73E553-D938-48B3-8F3E-8681535525DE}" type="slidenum">
              <a:rPr lang="pt-BR" altLang="pt-BR" sz="1200" b="0" i="0" smtClean="0"/>
              <a:pPr eaLnBrk="1" hangingPunct="1"/>
              <a:t>17</a:t>
            </a:fld>
            <a:endParaRPr lang="pt-BR" altLang="pt-BR" sz="1200" b="0" i="0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885354-78DB-40BA-93F7-A9251C27526D}" type="slidenum">
              <a:rPr lang="pt-BR" altLang="pt-BR" sz="1200" b="0" i="0" smtClean="0"/>
              <a:pPr eaLnBrk="1" hangingPunct="1"/>
              <a:t>18</a:t>
            </a:fld>
            <a:endParaRPr lang="pt-BR" altLang="pt-BR" sz="1200" b="0" i="0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AC48E99-D3E5-4E52-AE0C-871BEB7D6809}" type="slidenum">
              <a:rPr lang="pt-BR" altLang="pt-BR" sz="1200" b="0" i="0" smtClean="0"/>
              <a:pPr eaLnBrk="1" hangingPunct="1"/>
              <a:t>19</a:t>
            </a:fld>
            <a:endParaRPr lang="pt-BR" altLang="pt-BR" sz="1200" b="0" i="0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B9F8B2-0C99-4A6F-9DAA-9BAE44E66B60}" type="slidenum">
              <a:rPr lang="pt-BR" altLang="pt-BR" sz="1200" b="0" i="0" smtClean="0"/>
              <a:pPr eaLnBrk="1" hangingPunct="1"/>
              <a:t>2</a:t>
            </a:fld>
            <a:endParaRPr lang="pt-BR" altLang="pt-BR" sz="1200" b="0" i="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490A9D9-A4A7-4CF8-BE16-BF88299C4C94}" type="slidenum">
              <a:rPr lang="pt-BR" altLang="pt-BR" sz="1200" b="0" i="0" smtClean="0"/>
              <a:pPr eaLnBrk="1" hangingPunct="1"/>
              <a:t>20</a:t>
            </a:fld>
            <a:endParaRPr lang="pt-BR" altLang="pt-BR" sz="1200" b="0" i="0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EF533B-CABE-441E-B8E0-5368904B50D9}" type="slidenum">
              <a:rPr lang="pt-BR" altLang="pt-BR" sz="1200" b="0" i="0" smtClean="0"/>
              <a:pPr eaLnBrk="1" hangingPunct="1"/>
              <a:t>21</a:t>
            </a:fld>
            <a:endParaRPr lang="pt-BR" altLang="pt-BR" sz="1200" b="0" i="0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79F55B-B6C9-46A8-B4D9-BB9C1A6464E0}" type="slidenum">
              <a:rPr lang="pt-BR" altLang="pt-BR" sz="1200" b="0" i="0" smtClean="0"/>
              <a:pPr eaLnBrk="1" hangingPunct="1"/>
              <a:t>22</a:t>
            </a:fld>
            <a:endParaRPr lang="pt-BR" altLang="pt-BR" sz="1200" b="0" i="0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D88D72B-9505-4B3B-BD2A-6711B3138A6D}" type="slidenum">
              <a:rPr lang="pt-BR" altLang="pt-BR" sz="1200" b="0" i="0" smtClean="0"/>
              <a:pPr eaLnBrk="1" hangingPunct="1"/>
              <a:t>23</a:t>
            </a:fld>
            <a:endParaRPr lang="pt-BR" altLang="pt-BR" sz="1200" b="0" i="0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CC4682-C4F4-494A-AED7-617DED292600}" type="slidenum">
              <a:rPr lang="pt-BR" altLang="pt-BR" sz="1200" b="0" i="0" smtClean="0"/>
              <a:pPr eaLnBrk="1" hangingPunct="1"/>
              <a:t>24</a:t>
            </a:fld>
            <a:endParaRPr lang="pt-BR" altLang="pt-BR" sz="1200" b="0" i="0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109C36-1A3B-40C6-868B-B231214D8A7A}" type="slidenum">
              <a:rPr lang="pt-BR" altLang="pt-BR" sz="1200" b="0" i="0" smtClean="0"/>
              <a:pPr eaLnBrk="1" hangingPunct="1"/>
              <a:t>25</a:t>
            </a:fld>
            <a:endParaRPr lang="pt-BR" altLang="pt-BR" sz="1200" b="0" i="0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B3025C1-E37A-46BD-B99C-94DDFEF6F1FB}" type="slidenum">
              <a:rPr lang="pt-BR" altLang="pt-BR" sz="1200" b="0" i="0" smtClean="0"/>
              <a:pPr eaLnBrk="1" hangingPunct="1"/>
              <a:t>26</a:t>
            </a:fld>
            <a:endParaRPr lang="pt-BR" altLang="pt-BR" sz="1200" b="0" i="0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6104A6-D6BE-4F7C-AA45-6D41A6AEFC27}" type="slidenum">
              <a:rPr lang="pt-BR" altLang="pt-BR" sz="1200" b="0" i="0" smtClean="0"/>
              <a:pPr eaLnBrk="1" hangingPunct="1"/>
              <a:t>27</a:t>
            </a:fld>
            <a:endParaRPr lang="pt-BR" altLang="pt-BR" sz="1200" b="0" i="0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C7187D7-9705-4383-B53D-0DFABF2556B7}" type="slidenum">
              <a:rPr lang="pt-BR" altLang="pt-BR" sz="1200" b="0" i="0" smtClean="0"/>
              <a:pPr eaLnBrk="1" hangingPunct="1"/>
              <a:t>28</a:t>
            </a:fld>
            <a:endParaRPr lang="pt-BR" altLang="pt-BR" sz="1200" b="0" i="0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8DA3A5C-9860-4CBD-8FE1-8BD53766BCC7}" type="slidenum">
              <a:rPr lang="pt-BR" altLang="pt-BR" sz="1200" b="0" i="0" smtClean="0"/>
              <a:pPr eaLnBrk="1" hangingPunct="1"/>
              <a:t>29</a:t>
            </a:fld>
            <a:endParaRPr lang="pt-BR" altLang="pt-BR" sz="1200" b="0" i="0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012F9F-8393-4E04-9526-A04F5B6ED176}" type="slidenum">
              <a:rPr lang="pt-BR" altLang="pt-BR" sz="1200" b="0" i="0" smtClean="0"/>
              <a:pPr eaLnBrk="1" hangingPunct="1"/>
              <a:t>3</a:t>
            </a:fld>
            <a:endParaRPr lang="pt-BR" altLang="pt-BR" sz="1200" b="0" i="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8E61FD-733E-4AA4-A2C5-B9600868F10F}" type="slidenum">
              <a:rPr lang="pt-BR" altLang="pt-BR" sz="1200" b="0" i="0" smtClean="0"/>
              <a:pPr eaLnBrk="1" hangingPunct="1"/>
              <a:t>30</a:t>
            </a:fld>
            <a:endParaRPr lang="pt-BR" altLang="pt-BR" sz="1200" b="0" i="0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00A655-1CFD-4E2F-A72A-DA443A5B084C}" type="slidenum">
              <a:rPr lang="pt-BR" altLang="pt-BR" sz="1200" b="0" i="0" smtClean="0"/>
              <a:pPr eaLnBrk="1" hangingPunct="1"/>
              <a:t>31</a:t>
            </a:fld>
            <a:endParaRPr lang="pt-BR" altLang="pt-BR" sz="1200" b="0" i="0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4100D0B-788B-4149-A543-9A55757092C8}" type="slidenum">
              <a:rPr lang="pt-BR" altLang="pt-BR" sz="1200" b="0" i="0" smtClean="0"/>
              <a:pPr eaLnBrk="1" hangingPunct="1"/>
              <a:t>32</a:t>
            </a:fld>
            <a:endParaRPr lang="pt-BR" altLang="pt-BR" sz="1200" b="0" i="0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A59DF3-35AF-4F0B-B92E-C85D834706C2}" type="slidenum">
              <a:rPr lang="pt-BR" altLang="pt-BR" sz="1200" b="0" i="0" smtClean="0"/>
              <a:pPr eaLnBrk="1" hangingPunct="1"/>
              <a:t>33</a:t>
            </a:fld>
            <a:endParaRPr lang="pt-BR" altLang="pt-BR" sz="1200" b="0" i="0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EDA407-13CF-4089-A37A-CA1036899836}" type="slidenum">
              <a:rPr lang="pt-BR" altLang="pt-BR" sz="1200" b="0" i="0" smtClean="0"/>
              <a:pPr eaLnBrk="1" hangingPunct="1"/>
              <a:t>34</a:t>
            </a:fld>
            <a:endParaRPr lang="pt-BR" altLang="pt-BR" sz="1200" b="0" i="0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42A880-4F16-44CD-BE48-726AADA4DD0C}" type="slidenum">
              <a:rPr lang="pt-BR" altLang="pt-BR" sz="1200" b="0" i="0" smtClean="0"/>
              <a:pPr eaLnBrk="1" hangingPunct="1"/>
              <a:t>35</a:t>
            </a:fld>
            <a:endParaRPr lang="pt-BR" altLang="pt-BR" sz="1200" b="0" i="0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4EA8342-B535-40CA-B603-5E1634C461F7}" type="slidenum">
              <a:rPr lang="pt-BR" altLang="pt-BR" sz="1200" b="0" i="0" smtClean="0"/>
              <a:pPr eaLnBrk="1" hangingPunct="1"/>
              <a:t>36</a:t>
            </a:fld>
            <a:endParaRPr lang="pt-BR" altLang="pt-BR" sz="1200" b="0" i="0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5D1B16-D7D2-484F-8ACA-07ED7A57B529}" type="slidenum">
              <a:rPr lang="pt-BR" altLang="pt-BR" sz="1200" b="0" i="0" smtClean="0"/>
              <a:pPr eaLnBrk="1" hangingPunct="1"/>
              <a:t>37</a:t>
            </a:fld>
            <a:endParaRPr lang="pt-BR" altLang="pt-BR" sz="1200" b="0" i="0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0EE0A0-CCF6-4D0D-A0CE-15E865EB6F35}" type="slidenum">
              <a:rPr lang="pt-BR" altLang="pt-BR" sz="1200" b="0" i="0" smtClean="0"/>
              <a:pPr eaLnBrk="1" hangingPunct="1"/>
              <a:t>38</a:t>
            </a:fld>
            <a:endParaRPr lang="pt-BR" altLang="pt-BR" sz="1200" b="0" i="0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4FA40C-0451-4A47-B549-2D6546D557A2}" type="slidenum">
              <a:rPr lang="pt-BR" altLang="pt-BR" sz="1200" b="0" i="0" smtClean="0"/>
              <a:pPr eaLnBrk="1" hangingPunct="1"/>
              <a:t>39</a:t>
            </a:fld>
            <a:endParaRPr lang="pt-BR" altLang="pt-BR" sz="1200" b="0" i="0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FA08B9-6401-4C0B-9899-005ACA7FCDDF}" type="slidenum">
              <a:rPr lang="pt-BR" altLang="pt-BR" sz="1200" b="0" i="0" smtClean="0"/>
              <a:pPr eaLnBrk="1" hangingPunct="1"/>
              <a:t>4</a:t>
            </a:fld>
            <a:endParaRPr lang="pt-BR" altLang="pt-BR" sz="1200" b="0" i="0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7C5139-C3E8-41B1-9925-663A8B35AE07}" type="slidenum">
              <a:rPr lang="pt-BR" altLang="pt-BR" sz="1200" b="0" i="0" smtClean="0"/>
              <a:pPr eaLnBrk="1" hangingPunct="1"/>
              <a:t>40</a:t>
            </a:fld>
            <a:endParaRPr lang="pt-BR" altLang="pt-BR" sz="1200" b="0" i="0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089415-802D-4E86-B8D3-10AF4F3ADA64}" type="slidenum">
              <a:rPr lang="pt-BR" altLang="pt-BR" sz="1200" b="0" i="0" smtClean="0"/>
              <a:pPr eaLnBrk="1" hangingPunct="1"/>
              <a:t>41</a:t>
            </a:fld>
            <a:endParaRPr lang="pt-BR" altLang="pt-BR" sz="1200" b="0" i="0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730E5FD-B6D0-47AD-A391-2FAE484AB2A7}" type="slidenum">
              <a:rPr lang="pt-BR" altLang="pt-BR" sz="1200" b="0" i="0" smtClean="0"/>
              <a:pPr eaLnBrk="1" hangingPunct="1"/>
              <a:t>48</a:t>
            </a:fld>
            <a:endParaRPr lang="pt-BR" altLang="pt-BR" sz="1200" b="0" i="0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60ACB3-561C-48D2-AB99-E9038DC6D26D}" type="slidenum">
              <a:rPr lang="pt-BR" altLang="pt-BR" sz="1200" b="0" i="0" smtClean="0"/>
              <a:pPr eaLnBrk="1" hangingPunct="1"/>
              <a:t>49</a:t>
            </a:fld>
            <a:endParaRPr lang="pt-BR" altLang="pt-BR" sz="1200" b="0" i="0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D07B6D-4FC1-40A4-9939-3A892B524DBE}" type="slidenum">
              <a:rPr lang="pt-BR" altLang="pt-BR" sz="1200" b="0" i="0" smtClean="0"/>
              <a:pPr eaLnBrk="1" hangingPunct="1"/>
              <a:t>50</a:t>
            </a:fld>
            <a:endParaRPr lang="pt-BR" altLang="pt-BR" sz="1200" b="0" i="0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BBB1DA-0215-4124-8DB9-BBF62387B0DA}" type="slidenum">
              <a:rPr lang="pt-BR" altLang="pt-BR" sz="1200" b="0" i="0" smtClean="0"/>
              <a:pPr eaLnBrk="1" hangingPunct="1"/>
              <a:t>51</a:t>
            </a:fld>
            <a:endParaRPr lang="pt-BR" altLang="pt-BR" sz="1200" b="0" i="0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2D96ABA-DEAB-41C4-816D-85EE753F3D7F}" type="slidenum">
              <a:rPr lang="pt-BR" altLang="pt-BR" sz="1200" b="0" i="0" smtClean="0"/>
              <a:pPr eaLnBrk="1" hangingPunct="1"/>
              <a:t>5</a:t>
            </a:fld>
            <a:endParaRPr lang="pt-BR" altLang="pt-BR" sz="1200" b="0" i="0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90B892-AC44-4EA5-9493-473E209F2435}" type="slidenum">
              <a:rPr lang="pt-BR" altLang="pt-BR" sz="1200" b="0" i="0" smtClean="0"/>
              <a:pPr eaLnBrk="1" hangingPunct="1"/>
              <a:t>6</a:t>
            </a:fld>
            <a:endParaRPr lang="pt-BR" altLang="pt-BR" sz="1200" b="0" i="0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DCE5E64-43E8-4A02-BC05-0291FB8E3BF7}" type="slidenum">
              <a:rPr lang="pt-BR" altLang="pt-BR" sz="1200" b="0" i="0" smtClean="0"/>
              <a:pPr eaLnBrk="1" hangingPunct="1"/>
              <a:t>7</a:t>
            </a:fld>
            <a:endParaRPr lang="pt-BR" altLang="pt-BR" sz="1200" b="0" i="0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FDCEBD-D220-403B-AAFD-937278BA5944}" type="slidenum">
              <a:rPr lang="pt-BR" altLang="pt-BR" sz="1200" b="0" i="0" smtClean="0"/>
              <a:pPr eaLnBrk="1" hangingPunct="1"/>
              <a:t>8</a:t>
            </a:fld>
            <a:endParaRPr lang="pt-BR" altLang="pt-BR" sz="1200" b="0" i="0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791520-8DAE-4709-8A43-9B34075E0C55}" type="slidenum">
              <a:rPr lang="pt-BR" altLang="pt-BR" sz="1200" b="0" i="0" smtClean="0"/>
              <a:pPr eaLnBrk="1" hangingPunct="1"/>
              <a:t>9</a:t>
            </a:fld>
            <a:endParaRPr lang="pt-BR" altLang="pt-BR" sz="1200" b="0" i="0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endParaRPr>
              </a:p>
            </p:txBody>
          </p:sp>
        </p:grpSp>
      </p:grpSp>
      <p:sp>
        <p:nvSpPr>
          <p:cNvPr id="4407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4407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E5EFC-0318-403A-93B1-B05973B56D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608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8E097-FB96-446B-9E62-3824E668D60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9874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3C6C1-D63B-481F-8136-73A5FE83A85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5528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366C1-D244-4973-B1E7-2AB3169674C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2861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C8D5D-C307-46A1-AA16-3001463EC64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6798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B274-F485-44C2-B9F2-B3AE1F8C9D4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66064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409C7-F4AC-42D6-B2E4-3DE564CA17B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892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8C5CE-2274-4912-86AC-29EA30CEEA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1009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52950-4B11-4B29-87DF-5F6662490D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72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0F571-2D2C-4C7D-99EE-42C1D65BA2D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5233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B22A1-38C6-4A4A-A760-27B0DB4093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099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19906-886A-4D7D-86DE-084FA837164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723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0F00F-4BF8-4C11-AD7E-6E0AE5CCF68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5913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19BA9-931A-4E1A-A28A-8AD8299252D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3058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B8D9F-1831-4F80-8E83-66B0D5D0611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6980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301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1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1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1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1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1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1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1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1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2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2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2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2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2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2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2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2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2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2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3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3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3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3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3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3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3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3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3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3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4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4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4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4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4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4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304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grpSp>
          <p:nvGrpSpPr>
            <p:cNvPr id="19500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304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endParaRPr>
              </a:p>
            </p:txBody>
          </p:sp>
          <p:sp>
            <p:nvSpPr>
              <p:cNvPr id="4304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endParaRPr>
              </a:p>
            </p:txBody>
          </p:sp>
        </p:grpSp>
      </p:grpSp>
      <p:sp>
        <p:nvSpPr>
          <p:cNvPr id="4305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4305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305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305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 i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305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794D1E77-843E-4EDC-B095-BDD13C50743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6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7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8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12.xml"/><Relationship Id="rId7" Type="http://schemas.openxmlformats.org/officeDocument/2006/relationships/image" Target="http://br.geocities.com/saladefisica8/eletromagnetismo/condutor20.gif" TargetMode="Externa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png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png"/><Relationship Id="rId5" Type="http://schemas.openxmlformats.org/officeDocument/2006/relationships/image" Target="../media/image21.wmf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2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3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5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6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17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35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30.w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eg"/><Relationship Id="rId3" Type="http://schemas.openxmlformats.org/officeDocument/2006/relationships/image" Target="../media/image34.jpeg"/><Relationship Id="rId7" Type="http://schemas.openxmlformats.org/officeDocument/2006/relationships/hyperlink" Target="http://images.google.com.br/imgres?imgurl=http://hcltda.vila.bol.com.br/TRANSFORMADOR.jpg&amp;imgrefurl=http://hcltda.vila.bol.com.br/hcltda.html&amp;h=219&amp;w=230&amp;sz=11&amp;hl=pt-BR&amp;start=39&amp;sig2=9_5B-Glg8AJQQ3Xo68y85g&amp;um=1&amp;tbnid=KxFd4pUCVoi2eM:&amp;tbnh=103&amp;tbnw=108&amp;ei=CGpoRpuvD4XegQPxlM2nBA&amp;prev=/images?q=transformador&amp;start=20&amp;ndsp=20&amp;svnum=10&amp;um=1&amp;hl=pt-BR&amp;sa=N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hyperlink" Target="http://images.google.com.br/imgres?imgurl=http://valvestate.fateback.com/trafos/JTM45OUT.gif&amp;imgrefurl=http://valvestate.fateback.com/slo100.htm&amp;h=299&amp;w=300&amp;sz=29&amp;hl=pt-BR&amp;start=37&amp;sig2=yqDbFYjyk-gfPsV4yI_JZA&amp;um=1&amp;tbnid=JitR_ddXbJfPFM:&amp;tbnh=116&amp;tbnw=116&amp;ei=CGpoRpuvD4XegQPxlM2nBA&amp;prev=/images?q=transformador&amp;start=20&amp;ndsp=20&amp;svnum=10&amp;um=1&amp;hl=pt-BR&amp;sa=N" TargetMode="External"/><Relationship Id="rId4" Type="http://schemas.openxmlformats.org/officeDocument/2006/relationships/image" Target="../media/image3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44.xml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37.jpeg"/><Relationship Id="rId4" Type="http://schemas.openxmlformats.org/officeDocument/2006/relationships/hyperlink" Target="http://images.google.com.br/imgres?imgurl=http://hcltda.vila.bol.com.br/TRANSFORMADOR.jpg&amp;imgrefurl=http://hcltda.vila.bol.com.br/hcltda.html&amp;h=219&amp;w=230&amp;sz=11&amp;hl=pt-BR&amp;start=39&amp;sig2=9_5B-Glg8AJQQ3Xo68y85g&amp;um=1&amp;tbnid=KxFd4pUCVoi2eM:&amp;tbnh=103&amp;tbnw=108&amp;ei=CGpoRpuvD4XegQPxlM2nBA&amp;prev=/images?q=transformador&amp;start=20&amp;ndsp=20&amp;svnum=10&amp;um=1&amp;hl=pt-BR&amp;sa=N" TargetMode="External"/><Relationship Id="rId9" Type="http://schemas.openxmlformats.org/officeDocument/2006/relationships/image" Target="../media/image39.w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836613"/>
            <a:ext cx="8686800" cy="2952750"/>
          </a:xfrm>
        </p:spPr>
        <p:txBody>
          <a:bodyPr/>
          <a:lstStyle/>
          <a:p>
            <a:pPr eaLnBrk="1" hangingPunct="1">
              <a:defRPr/>
            </a:pPr>
            <a:r>
              <a:rPr lang="pt-BR" sz="9600" dirty="0" smtClean="0">
                <a:solidFill>
                  <a:srgbClr val="FF3300"/>
                </a:solidFill>
              </a:rPr>
              <a:t> FÍSICA</a:t>
            </a:r>
            <a:br>
              <a:rPr lang="pt-BR" sz="9600" dirty="0" smtClean="0">
                <a:solidFill>
                  <a:srgbClr val="FF3300"/>
                </a:solidFill>
              </a:rPr>
            </a:br>
            <a:r>
              <a:rPr lang="pt-BR" sz="8000" dirty="0" smtClean="0">
                <a:solidFill>
                  <a:srgbClr val="070800"/>
                </a:solidFill>
              </a:rPr>
              <a:t> </a:t>
            </a:r>
            <a:r>
              <a:rPr lang="pt-BR" sz="4000" dirty="0" smtClean="0">
                <a:solidFill>
                  <a:srgbClr val="070800"/>
                </a:solidFill>
              </a:rPr>
              <a:t>Eletromagnetismo</a:t>
            </a:r>
            <a:br>
              <a:rPr lang="pt-BR" sz="4000" dirty="0" smtClean="0">
                <a:solidFill>
                  <a:srgbClr val="070800"/>
                </a:solidFill>
              </a:rPr>
            </a:br>
            <a:r>
              <a:rPr lang="pt-BR" sz="4000" dirty="0" smtClean="0">
                <a:solidFill>
                  <a:srgbClr val="070800"/>
                </a:solidFill>
              </a:rPr>
              <a:t>Treino da Regra do Tapa </a:t>
            </a:r>
            <a:br>
              <a:rPr lang="pt-BR" sz="4000" dirty="0" smtClean="0">
                <a:solidFill>
                  <a:srgbClr val="070800"/>
                </a:solidFill>
              </a:rPr>
            </a:br>
            <a:r>
              <a:rPr lang="pt-BR" sz="4000" dirty="0" smtClean="0">
                <a:solidFill>
                  <a:srgbClr val="070800"/>
                </a:solidFill>
              </a:rPr>
              <a:t>e Regra da Mão Direita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6263" y="4581525"/>
            <a:ext cx="8027987" cy="936625"/>
          </a:xfrm>
        </p:spPr>
        <p:txBody>
          <a:bodyPr/>
          <a:lstStyle/>
          <a:p>
            <a:pPr eaLnBrk="1" hangingPunct="1">
              <a:defRPr/>
            </a:pPr>
            <a:r>
              <a:rPr lang="pt-BR" sz="5400" dirty="0" smtClean="0">
                <a:solidFill>
                  <a:srgbClr val="FFFF00"/>
                </a:solidFill>
              </a:rPr>
              <a:t>TIO ROSY</a:t>
            </a:r>
            <a:endParaRPr lang="pt-BR" sz="54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25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0" grpId="0"/>
      <p:bldP spid="252931" grpId="0" build="p"/>
      <p:bldP spid="252931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pt-BR" b="1" smtClean="0">
                <a:solidFill>
                  <a:srgbClr val="FFFD13"/>
                </a:solidFill>
              </a:rPr>
              <a:t>SUBSTÂNCIAS</a:t>
            </a:r>
          </a:p>
        </p:txBody>
      </p:sp>
      <p:sp>
        <p:nvSpPr>
          <p:cNvPr id="485379" name="Rectangle 3"/>
          <p:cNvSpPr>
            <a:spLocks noChangeArrowheads="1"/>
          </p:cNvSpPr>
          <p:nvPr/>
        </p:nvSpPr>
        <p:spPr bwMode="auto">
          <a:xfrm>
            <a:off x="250825" y="1557338"/>
            <a:ext cx="8675688" cy="19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pt-BR" sz="3200" i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	</a:t>
            </a:r>
            <a:r>
              <a:rPr lang="pt-BR" sz="3200" i="0">
                <a:solidFill>
                  <a:srgbClr val="F1252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Diamagnéticas</a:t>
            </a:r>
            <a:r>
              <a:rPr lang="pt-BR" sz="3200" i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: </a:t>
            </a:r>
            <a:r>
              <a:rPr lang="pt-BR" sz="3200" b="0" i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são as substâncias com </a:t>
            </a:r>
            <a:r>
              <a:rPr lang="pt-BR" sz="3200" b="0" i="0" u="sng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fraca repulsão</a:t>
            </a:r>
            <a:r>
              <a:rPr lang="pt-BR" sz="3200" b="0" i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, logo no sentido contrário do campo. Exemplo: Bi, Ag, Au etc. Apresenta uma sutil organização dos ímãs elementares no sentido contrário do campo </a:t>
            </a:r>
            <a:r>
              <a:rPr lang="pt-BR" sz="3200" b="0" i="0">
                <a:latin typeface="Arial" pitchFamily="34" charset="0"/>
              </a:rPr>
              <a:t>magnético</a:t>
            </a:r>
            <a:r>
              <a:rPr lang="pt-BR" sz="3200" b="0" i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.  </a:t>
            </a:r>
          </a:p>
        </p:txBody>
      </p:sp>
      <p:grpSp>
        <p:nvGrpSpPr>
          <p:cNvPr id="30724" name="Group 4"/>
          <p:cNvGrpSpPr>
            <a:grpSpLocks/>
          </p:cNvGrpSpPr>
          <p:nvPr/>
        </p:nvGrpSpPr>
        <p:grpSpPr bwMode="auto">
          <a:xfrm>
            <a:off x="395288" y="4222750"/>
            <a:ext cx="8280400" cy="2400300"/>
            <a:chOff x="249" y="2660"/>
            <a:chExt cx="5216" cy="1512"/>
          </a:xfrm>
        </p:grpSpPr>
        <p:sp>
          <p:nvSpPr>
            <p:cNvPr id="485381" name="Line 5"/>
            <p:cNvSpPr>
              <a:spLocks noChangeShapeType="1"/>
            </p:cNvSpPr>
            <p:nvPr/>
          </p:nvSpPr>
          <p:spPr bwMode="auto">
            <a:xfrm flipH="1" flipV="1">
              <a:off x="3379" y="2750"/>
              <a:ext cx="45" cy="6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5382" name="Rectangle 6"/>
            <p:cNvSpPr>
              <a:spLocks noChangeArrowheads="1"/>
            </p:cNvSpPr>
            <p:nvPr/>
          </p:nvSpPr>
          <p:spPr bwMode="auto">
            <a:xfrm>
              <a:off x="567" y="2660"/>
              <a:ext cx="4898" cy="90"/>
            </a:xfrm>
            <a:prstGeom prst="rect">
              <a:avLst/>
            </a:prstGeom>
            <a:solidFill>
              <a:schemeClr val="accent2"/>
            </a:solidFill>
            <a:ln w="38100" algn="ctr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5383" name="Oval 7"/>
            <p:cNvSpPr>
              <a:spLocks noChangeArrowheads="1"/>
            </p:cNvSpPr>
            <p:nvPr/>
          </p:nvSpPr>
          <p:spPr bwMode="auto">
            <a:xfrm rot="10800000">
              <a:off x="2835" y="3385"/>
              <a:ext cx="1179" cy="499"/>
            </a:xfrm>
            <a:prstGeom prst="ellipse">
              <a:avLst/>
            </a:prstGeom>
            <a:solidFill>
              <a:srgbClr val="99FF33"/>
            </a:solidFill>
            <a:ln w="19050" algn="ctr">
              <a:solidFill>
                <a:srgbClr val="99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5384" name="Line 8"/>
            <p:cNvSpPr>
              <a:spLocks noChangeShapeType="1"/>
            </p:cNvSpPr>
            <p:nvPr/>
          </p:nvSpPr>
          <p:spPr bwMode="auto">
            <a:xfrm rot="10800000">
              <a:off x="3470" y="3795"/>
              <a:ext cx="136" cy="0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5385" name="Line 9"/>
            <p:cNvSpPr>
              <a:spLocks noChangeShapeType="1"/>
            </p:cNvSpPr>
            <p:nvPr/>
          </p:nvSpPr>
          <p:spPr bwMode="auto">
            <a:xfrm rot="10800000">
              <a:off x="3334" y="3659"/>
              <a:ext cx="136" cy="0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5386" name="Line 10"/>
            <p:cNvSpPr>
              <a:spLocks noChangeShapeType="1"/>
            </p:cNvSpPr>
            <p:nvPr/>
          </p:nvSpPr>
          <p:spPr bwMode="auto">
            <a:xfrm rot="10800000">
              <a:off x="3198" y="3523"/>
              <a:ext cx="136" cy="0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5387" name="Line 11"/>
            <p:cNvSpPr>
              <a:spLocks noChangeShapeType="1"/>
            </p:cNvSpPr>
            <p:nvPr/>
          </p:nvSpPr>
          <p:spPr bwMode="auto">
            <a:xfrm rot="10800000">
              <a:off x="3152" y="3748"/>
              <a:ext cx="137" cy="47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5388" name="Line 12"/>
            <p:cNvSpPr>
              <a:spLocks noChangeShapeType="1"/>
            </p:cNvSpPr>
            <p:nvPr/>
          </p:nvSpPr>
          <p:spPr bwMode="auto">
            <a:xfrm rot="10800000">
              <a:off x="3107" y="3658"/>
              <a:ext cx="136" cy="0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5389" name="Line 13"/>
            <p:cNvSpPr>
              <a:spLocks noChangeShapeType="1"/>
            </p:cNvSpPr>
            <p:nvPr/>
          </p:nvSpPr>
          <p:spPr bwMode="auto">
            <a:xfrm rot="10800000" flipV="1">
              <a:off x="2971" y="3475"/>
              <a:ext cx="136" cy="89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5390" name="Line 14"/>
            <p:cNvSpPr>
              <a:spLocks noChangeShapeType="1"/>
            </p:cNvSpPr>
            <p:nvPr/>
          </p:nvSpPr>
          <p:spPr bwMode="auto">
            <a:xfrm rot="10800000" flipV="1">
              <a:off x="2925" y="3704"/>
              <a:ext cx="136" cy="44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5391" name="Line 15"/>
            <p:cNvSpPr>
              <a:spLocks noChangeShapeType="1"/>
            </p:cNvSpPr>
            <p:nvPr/>
          </p:nvSpPr>
          <p:spPr bwMode="auto">
            <a:xfrm rot="10800000">
              <a:off x="3560" y="3657"/>
              <a:ext cx="137" cy="47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5392" name="Line 16"/>
            <p:cNvSpPr>
              <a:spLocks noChangeShapeType="1"/>
            </p:cNvSpPr>
            <p:nvPr/>
          </p:nvSpPr>
          <p:spPr bwMode="auto">
            <a:xfrm rot="10800000">
              <a:off x="3470" y="3521"/>
              <a:ext cx="136" cy="47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5393" name="Line 17"/>
            <p:cNvSpPr>
              <a:spLocks noChangeShapeType="1"/>
            </p:cNvSpPr>
            <p:nvPr/>
          </p:nvSpPr>
          <p:spPr bwMode="auto">
            <a:xfrm rot="10800000">
              <a:off x="3561" y="3477"/>
              <a:ext cx="136" cy="0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5394" name="Line 18"/>
            <p:cNvSpPr>
              <a:spLocks noChangeShapeType="1"/>
            </p:cNvSpPr>
            <p:nvPr/>
          </p:nvSpPr>
          <p:spPr bwMode="auto">
            <a:xfrm rot="10800000">
              <a:off x="3742" y="3702"/>
              <a:ext cx="136" cy="91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5395" name="Line 19"/>
            <p:cNvSpPr>
              <a:spLocks noChangeShapeType="1"/>
            </p:cNvSpPr>
            <p:nvPr/>
          </p:nvSpPr>
          <p:spPr bwMode="auto">
            <a:xfrm rot="10800000" flipV="1">
              <a:off x="3742" y="3568"/>
              <a:ext cx="136" cy="89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5396" name="Line 20"/>
            <p:cNvSpPr>
              <a:spLocks noChangeShapeType="1"/>
            </p:cNvSpPr>
            <p:nvPr/>
          </p:nvSpPr>
          <p:spPr bwMode="auto">
            <a:xfrm rot="10800000" flipV="1">
              <a:off x="3334" y="3432"/>
              <a:ext cx="136" cy="43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grpSp>
          <p:nvGrpSpPr>
            <p:cNvPr id="30741" name="Group 21"/>
            <p:cNvGrpSpPr>
              <a:grpSpLocks/>
            </p:cNvGrpSpPr>
            <p:nvPr/>
          </p:nvGrpSpPr>
          <p:grpSpPr bwMode="auto">
            <a:xfrm>
              <a:off x="1292" y="3430"/>
              <a:ext cx="816" cy="272"/>
              <a:chOff x="1066" y="3475"/>
              <a:chExt cx="816" cy="272"/>
            </a:xfrm>
          </p:grpSpPr>
          <p:sp>
            <p:nvSpPr>
              <p:cNvPr id="485398" name="Rectangle 22"/>
              <p:cNvSpPr>
                <a:spLocks noChangeArrowheads="1"/>
              </p:cNvSpPr>
              <p:nvPr/>
            </p:nvSpPr>
            <p:spPr bwMode="auto">
              <a:xfrm>
                <a:off x="1474" y="3475"/>
                <a:ext cx="408" cy="272"/>
              </a:xfrm>
              <a:prstGeom prst="rect">
                <a:avLst/>
              </a:prstGeom>
              <a:solidFill>
                <a:srgbClr val="F12525"/>
              </a:solidFill>
              <a:ln w="38100" algn="ctr">
                <a:miter lim="800000"/>
                <a:headEnd/>
                <a:tailEnd/>
              </a:ln>
              <a:effectLst/>
              <a:scene3d>
                <a:camera prst="legacyObliqueBottomLeft"/>
                <a:lightRig rig="legacyFlat3" dir="t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12525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>
                  <a:defRPr/>
                </a:pPr>
                <a:endParaRPr lang="pt-B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endParaRPr>
              </a:p>
            </p:txBody>
          </p:sp>
          <p:sp>
            <p:nvSpPr>
              <p:cNvPr id="485399" name="Rectangle 23"/>
              <p:cNvSpPr>
                <a:spLocks noChangeArrowheads="1"/>
              </p:cNvSpPr>
              <p:nvPr/>
            </p:nvSpPr>
            <p:spPr bwMode="auto">
              <a:xfrm>
                <a:off x="1066" y="3475"/>
                <a:ext cx="408" cy="272"/>
              </a:xfrm>
              <a:prstGeom prst="rect">
                <a:avLst/>
              </a:prstGeom>
              <a:solidFill>
                <a:schemeClr val="accent1"/>
              </a:solidFill>
              <a:ln w="38100" algn="ctr">
                <a:miter lim="800000"/>
                <a:headEnd/>
                <a:tailEnd/>
              </a:ln>
              <a:effectLst/>
              <a:scene3d>
                <a:camera prst="legacyObliqueBottomLeft"/>
                <a:lightRig rig="legacyFlat3" dir="t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>
                  <a:defRPr/>
                </a:pPr>
                <a:endParaRPr lang="pt-B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endParaRPr>
              </a:p>
            </p:txBody>
          </p:sp>
        </p:grpSp>
        <p:sp>
          <p:nvSpPr>
            <p:cNvPr id="485400" name="Line 24"/>
            <p:cNvSpPr>
              <a:spLocks noChangeShapeType="1"/>
            </p:cNvSpPr>
            <p:nvPr/>
          </p:nvSpPr>
          <p:spPr bwMode="auto">
            <a:xfrm>
              <a:off x="1383" y="3475"/>
              <a:ext cx="136" cy="0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5401" name="Line 25"/>
            <p:cNvSpPr>
              <a:spLocks noChangeShapeType="1"/>
            </p:cNvSpPr>
            <p:nvPr/>
          </p:nvSpPr>
          <p:spPr bwMode="auto">
            <a:xfrm>
              <a:off x="1383" y="3657"/>
              <a:ext cx="136" cy="0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5402" name="Line 26"/>
            <p:cNvSpPr>
              <a:spLocks noChangeShapeType="1"/>
            </p:cNvSpPr>
            <p:nvPr/>
          </p:nvSpPr>
          <p:spPr bwMode="auto">
            <a:xfrm>
              <a:off x="1655" y="3475"/>
              <a:ext cx="136" cy="0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5403" name="Line 27"/>
            <p:cNvSpPr>
              <a:spLocks noChangeShapeType="1"/>
            </p:cNvSpPr>
            <p:nvPr/>
          </p:nvSpPr>
          <p:spPr bwMode="auto">
            <a:xfrm>
              <a:off x="1882" y="3657"/>
              <a:ext cx="136" cy="0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5404" name="Line 28"/>
            <p:cNvSpPr>
              <a:spLocks noChangeShapeType="1"/>
            </p:cNvSpPr>
            <p:nvPr/>
          </p:nvSpPr>
          <p:spPr bwMode="auto">
            <a:xfrm>
              <a:off x="1927" y="3475"/>
              <a:ext cx="136" cy="0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5405" name="Line 29"/>
            <p:cNvSpPr>
              <a:spLocks noChangeShapeType="1"/>
            </p:cNvSpPr>
            <p:nvPr/>
          </p:nvSpPr>
          <p:spPr bwMode="auto">
            <a:xfrm>
              <a:off x="1655" y="3657"/>
              <a:ext cx="136" cy="0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5406" name="Line 30"/>
            <p:cNvSpPr>
              <a:spLocks noChangeShapeType="1"/>
            </p:cNvSpPr>
            <p:nvPr/>
          </p:nvSpPr>
          <p:spPr bwMode="auto">
            <a:xfrm>
              <a:off x="1701" y="3566"/>
              <a:ext cx="136" cy="0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5407" name="Arc 31"/>
            <p:cNvSpPr>
              <a:spLocks/>
            </p:cNvSpPr>
            <p:nvPr/>
          </p:nvSpPr>
          <p:spPr bwMode="auto">
            <a:xfrm flipV="1">
              <a:off x="2109" y="3113"/>
              <a:ext cx="2903" cy="4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5408" name="Arc 32"/>
            <p:cNvSpPr>
              <a:spLocks/>
            </p:cNvSpPr>
            <p:nvPr/>
          </p:nvSpPr>
          <p:spPr bwMode="auto">
            <a:xfrm>
              <a:off x="2064" y="3747"/>
              <a:ext cx="2903" cy="36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768"/>
                <a:gd name="T2" fmla="*/ 21599 w 21600"/>
                <a:gd name="T3" fmla="*/ 21768 h 21768"/>
                <a:gd name="T4" fmla="*/ 0 w 21600"/>
                <a:gd name="T5" fmla="*/ 21600 h 2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7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656"/>
                    <a:pt x="21599" y="21712"/>
                    <a:pt x="21599" y="21768"/>
                  </a:cubicBezTo>
                </a:path>
                <a:path w="21600" h="217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656"/>
                    <a:pt x="21599" y="21712"/>
                    <a:pt x="21599" y="2176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5409" name="Arc 33"/>
            <p:cNvSpPr>
              <a:spLocks/>
            </p:cNvSpPr>
            <p:nvPr/>
          </p:nvSpPr>
          <p:spPr bwMode="auto">
            <a:xfrm flipH="1" flipV="1">
              <a:off x="340" y="3430"/>
              <a:ext cx="907" cy="9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5410" name="Arc 34"/>
            <p:cNvSpPr>
              <a:spLocks/>
            </p:cNvSpPr>
            <p:nvPr/>
          </p:nvSpPr>
          <p:spPr bwMode="auto">
            <a:xfrm flipH="1">
              <a:off x="340" y="3702"/>
              <a:ext cx="907" cy="9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060"/>
                <a:gd name="T1" fmla="*/ 0 h 21600"/>
                <a:gd name="T2" fmla="*/ 21060 w 21060"/>
                <a:gd name="T3" fmla="*/ 16802 h 21600"/>
                <a:gd name="T4" fmla="*/ 0 w 2106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60" h="21600" fill="none" extrusionOk="0">
                  <a:moveTo>
                    <a:pt x="-1" y="0"/>
                  </a:moveTo>
                  <a:cubicBezTo>
                    <a:pt x="10080" y="0"/>
                    <a:pt x="18821" y="6973"/>
                    <a:pt x="21060" y="16801"/>
                  </a:cubicBezTo>
                </a:path>
                <a:path w="21060" h="21600" stroke="0" extrusionOk="0">
                  <a:moveTo>
                    <a:pt x="-1" y="0"/>
                  </a:moveTo>
                  <a:cubicBezTo>
                    <a:pt x="10080" y="0"/>
                    <a:pt x="18821" y="6973"/>
                    <a:pt x="21060" y="16801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5411" name="Line 35"/>
            <p:cNvSpPr>
              <a:spLocks noChangeShapeType="1"/>
            </p:cNvSpPr>
            <p:nvPr/>
          </p:nvSpPr>
          <p:spPr bwMode="auto">
            <a:xfrm flipH="1">
              <a:off x="249" y="3612"/>
              <a:ext cx="9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5412" name="Line 36"/>
            <p:cNvSpPr>
              <a:spLocks noChangeShapeType="1"/>
            </p:cNvSpPr>
            <p:nvPr/>
          </p:nvSpPr>
          <p:spPr bwMode="auto">
            <a:xfrm flipH="1">
              <a:off x="2109" y="3612"/>
              <a:ext cx="2858" cy="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5413" name="Line 37"/>
            <p:cNvSpPr>
              <a:spLocks noChangeShapeType="1"/>
            </p:cNvSpPr>
            <p:nvPr/>
          </p:nvSpPr>
          <p:spPr bwMode="auto">
            <a:xfrm flipV="1">
              <a:off x="4695" y="3612"/>
              <a:ext cx="31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5414" name="Rectangle 38"/>
            <p:cNvSpPr>
              <a:spLocks noChangeArrowheads="1"/>
            </p:cNvSpPr>
            <p:nvPr/>
          </p:nvSpPr>
          <p:spPr bwMode="auto">
            <a:xfrm>
              <a:off x="1474" y="3838"/>
              <a:ext cx="500" cy="288"/>
            </a:xfrm>
            <a:prstGeom prst="rect">
              <a:avLst/>
            </a:prstGeom>
            <a:noFill/>
            <a:ln w="38100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r>
                <a:rPr lang="pt-BR" i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Ímã</a:t>
              </a:r>
              <a:r>
                <a:rPr lang="pt-BR">
                  <a:solidFill>
                    <a:srgbClr val="99FF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</a:t>
              </a:r>
            </a:p>
          </p:txBody>
        </p:sp>
        <p:sp>
          <p:nvSpPr>
            <p:cNvPr id="485415" name="Rectangle 39"/>
            <p:cNvSpPr>
              <a:spLocks noChangeArrowheads="1"/>
            </p:cNvSpPr>
            <p:nvPr/>
          </p:nvSpPr>
          <p:spPr bwMode="auto">
            <a:xfrm>
              <a:off x="1338" y="3433"/>
              <a:ext cx="779" cy="250"/>
            </a:xfrm>
            <a:prstGeom prst="rect">
              <a:avLst/>
            </a:prstGeom>
            <a:noFill/>
            <a:ln w="38100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r>
                <a:rPr lang="pt-BR" sz="2000" i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S         N</a:t>
              </a:r>
              <a:r>
                <a:rPr lang="pt-BR" sz="2000">
                  <a:solidFill>
                    <a:srgbClr val="99FF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</a:t>
              </a:r>
            </a:p>
          </p:txBody>
        </p:sp>
        <p:sp>
          <p:nvSpPr>
            <p:cNvPr id="485416" name="Rectangle 40"/>
            <p:cNvSpPr>
              <a:spLocks noChangeArrowheads="1"/>
            </p:cNvSpPr>
            <p:nvPr/>
          </p:nvSpPr>
          <p:spPr bwMode="auto">
            <a:xfrm>
              <a:off x="3243" y="3884"/>
              <a:ext cx="372" cy="288"/>
            </a:xfrm>
            <a:prstGeom prst="rect">
              <a:avLst/>
            </a:prstGeom>
            <a:noFill/>
            <a:ln w="38100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r>
                <a:rPr lang="pt-BR">
                  <a:solidFill>
                    <a:srgbClr val="99FF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Au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107950" y="1600200"/>
            <a:ext cx="4824413" cy="269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2400" smtClean="0"/>
              <a:t>	</a:t>
            </a:r>
            <a:r>
              <a:rPr lang="pt-BR" sz="2400" b="1" u="sng" smtClean="0"/>
              <a:t>LEI DE AMPÈRE</a:t>
            </a:r>
            <a:r>
              <a:rPr lang="pt-BR" sz="240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2400" smtClean="0"/>
              <a:t>	Em 1820 Christian Oersted verificou que corrente i altera o campo magnético próximo do condutor. Ampère equacionou este fenômeno que ficou conhecido como lei de Ampère.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sz="2400" smtClean="0"/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>
                <a:solidFill>
                  <a:srgbClr val="F12525"/>
                </a:solidFill>
              </a:rPr>
              <a:t>Eletromagnetismo</a:t>
            </a:r>
          </a:p>
        </p:txBody>
      </p:sp>
      <p:sp>
        <p:nvSpPr>
          <p:cNvPr id="487428" name="Rectangle 4"/>
          <p:cNvSpPr>
            <a:spLocks noChangeArrowheads="1"/>
          </p:cNvSpPr>
          <p:nvPr/>
        </p:nvSpPr>
        <p:spPr bwMode="auto">
          <a:xfrm>
            <a:off x="323850" y="4508500"/>
            <a:ext cx="82296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pt-BR" sz="3200" b="0" i="0">
                <a:solidFill>
                  <a:srgbClr val="DCEA2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Fontes de campo magnético: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3200" b="0" i="0">
                <a:solidFill>
                  <a:srgbClr val="DCEA2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Ímã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3200" b="0" i="0">
                <a:solidFill>
                  <a:srgbClr val="DCEA2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Condutor percorrido por corrente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endParaRPr lang="pt-BR" sz="3200" b="0" i="0">
              <a:solidFill>
                <a:srgbClr val="DCEA2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pic>
        <p:nvPicPr>
          <p:cNvPr id="487429" name="Picture 5" descr="oersted_relief"/>
          <p:cNvPicPr>
            <a:picLocks noChangeAspect="1" noChangeArrowheads="1"/>
          </p:cNvPicPr>
          <p:nvPr/>
        </p:nvPicPr>
        <p:blipFill>
          <a:blip r:embed="rId3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788" y="4292600"/>
            <a:ext cx="1901825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7430" name="Picture 6" descr="ampe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412875"/>
            <a:ext cx="169862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7431" name="Picture 7" descr="orstptr"/>
          <p:cNvPicPr>
            <a:picLocks noChangeAspect="1" noChangeArrowheads="1"/>
          </p:cNvPicPr>
          <p:nvPr/>
        </p:nvPicPr>
        <p:blipFill>
          <a:blip r:embed="rId5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1484313"/>
            <a:ext cx="1620838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7432" name="Rectangle 8"/>
          <p:cNvSpPr>
            <a:spLocks noChangeArrowheads="1"/>
          </p:cNvSpPr>
          <p:nvPr/>
        </p:nvSpPr>
        <p:spPr bwMode="auto">
          <a:xfrm>
            <a:off x="4356100" y="3644900"/>
            <a:ext cx="2303463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pt-BR" sz="2000" b="0" i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	</a:t>
            </a:r>
            <a:r>
              <a:rPr lang="pt-BR" sz="2000" i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Andree Marie Ampère</a:t>
            </a:r>
            <a:r>
              <a:rPr lang="pt-BR" sz="2000" b="0" i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endParaRPr lang="pt-BR" sz="2000" b="0" i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487433" name="Rectangle 9"/>
          <p:cNvSpPr>
            <a:spLocks noChangeArrowheads="1"/>
          </p:cNvSpPr>
          <p:nvPr/>
        </p:nvSpPr>
        <p:spPr bwMode="auto">
          <a:xfrm>
            <a:off x="6732588" y="3644900"/>
            <a:ext cx="15113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pt-BR" sz="2000" i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	Cristian Oersted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endParaRPr lang="pt-BR" sz="2000" i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487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487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8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7426" grpId="0" build="p"/>
      <p:bldP spid="487428" grpId="0"/>
      <p:bldP spid="487432" grpId="0"/>
      <p:bldP spid="4874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pPr eaLnBrk="1" hangingPunct="1">
              <a:defRPr/>
            </a:pPr>
            <a:r>
              <a:rPr lang="pt-BR" b="1" i="1" smtClean="0">
                <a:solidFill>
                  <a:srgbClr val="FF3300"/>
                </a:solidFill>
              </a:rPr>
              <a:t>Eletromagnetismo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2190750" y="3668713"/>
          <a:ext cx="571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ção" r:id="rId4" imgW="571320" imgH="393480" progId="Equation.3">
                  <p:embed/>
                </p:oleObj>
              </mc:Choice>
              <mc:Fallback>
                <p:oleObj name="Equação" r:id="rId4" imgW="57132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0" y="3668713"/>
                        <a:ext cx="571500" cy="3937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9" name="Picture 4" descr="http://br.geocities.com/saladefisica8/eletromagnetismo/condutor20.gif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628775"/>
            <a:ext cx="4752975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468313" y="1052513"/>
            <a:ext cx="6821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i="0"/>
              <a:t>CAMPO GERADO POR UM CONDUTOR RETO</a:t>
            </a:r>
          </a:p>
        </p:txBody>
      </p:sp>
      <p:sp>
        <p:nvSpPr>
          <p:cNvPr id="489478" name="Rectangle 6"/>
          <p:cNvSpPr>
            <a:spLocks noChangeArrowheads="1"/>
          </p:cNvSpPr>
          <p:nvPr/>
        </p:nvSpPr>
        <p:spPr bwMode="auto">
          <a:xfrm>
            <a:off x="5724525" y="2205038"/>
            <a:ext cx="2692400" cy="457200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pt-BR" b="0" i="0">
                <a:latin typeface="Arial" pitchFamily="34" charset="0"/>
              </a:rPr>
              <a:t>Lei de Biot-Sovart</a:t>
            </a:r>
            <a:r>
              <a:rPr lang="pt-BR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</a:p>
        </p:txBody>
      </p:sp>
      <p:graphicFrame>
        <p:nvGraphicFramePr>
          <p:cNvPr id="489479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6011863" y="2924175"/>
          <a:ext cx="2209800" cy="159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ção" r:id="rId8" imgW="545760" imgH="393480" progId="Equation.3">
                  <p:embed/>
                </p:oleObj>
              </mc:Choice>
              <mc:Fallback>
                <p:oleObj name="Equação" r:id="rId8" imgW="54576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2924175"/>
                        <a:ext cx="2209800" cy="15938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57150">
                        <a:solidFill>
                          <a:srgbClr val="F12525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9480" name="Rectangle 8"/>
          <p:cNvSpPr>
            <a:spLocks noChangeArrowheads="1"/>
          </p:cNvSpPr>
          <p:nvPr/>
        </p:nvSpPr>
        <p:spPr bwMode="auto">
          <a:xfrm>
            <a:off x="323850" y="5516563"/>
            <a:ext cx="8820150" cy="946150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800" b="0" i="0">
                <a:solidFill>
                  <a:srgbClr val="DCEA2C"/>
                </a:solidFill>
                <a:latin typeface="Arial" pitchFamily="34" charset="0"/>
              </a:rPr>
              <a:t>Para determinar o sentido do vetor indução magnética utiliza-se a </a:t>
            </a:r>
            <a:r>
              <a:rPr lang="pt-BR" sz="2800" b="0" u="sng">
                <a:solidFill>
                  <a:srgbClr val="DCEA2C"/>
                </a:solidFill>
                <a:latin typeface="Arial" pitchFamily="34" charset="0"/>
              </a:rPr>
              <a:t>regra da mão direita</a:t>
            </a:r>
            <a:r>
              <a:rPr lang="pt-BR" sz="2800" b="0" i="0">
                <a:solidFill>
                  <a:srgbClr val="DCEA2C"/>
                </a:solidFill>
                <a:latin typeface="Arial" pitchFamily="34" charset="0"/>
              </a:rPr>
              <a:t>!!!</a:t>
            </a:r>
            <a:endParaRPr lang="pt-BR" sz="2800" b="0">
              <a:solidFill>
                <a:srgbClr val="DCEA2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8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948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>
                <a:solidFill>
                  <a:srgbClr val="F12525"/>
                </a:solidFill>
              </a:rPr>
              <a:t>Eletromagnetismo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686800" cy="8207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sz="2400" b="1" smtClean="0"/>
              <a:t>CAMPO CRIADO POR ESPIRA</a:t>
            </a:r>
            <a:r>
              <a:rPr lang="pt-BR" sz="2400" smtClean="0"/>
              <a:t> </a:t>
            </a:r>
          </a:p>
        </p:txBody>
      </p:sp>
      <p:pic>
        <p:nvPicPr>
          <p:cNvPr id="2053" name="Picture 4" descr="figuras 1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205038"/>
            <a:ext cx="4679950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50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6432550" y="3411538"/>
          <a:ext cx="1739900" cy="134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ção" r:id="rId5" imgW="507960" imgH="393480" progId="Equation.3">
                  <p:embed/>
                </p:oleObj>
              </mc:Choice>
              <mc:Fallback>
                <p:oleObj name="Equação" r:id="rId5" imgW="50796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2550" y="3411538"/>
                        <a:ext cx="1739900" cy="13477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57150">
                        <a:solidFill>
                          <a:srgbClr val="F12525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26" name="Rectangle 6"/>
          <p:cNvSpPr>
            <a:spLocks noChangeArrowheads="1"/>
          </p:cNvSpPr>
          <p:nvPr/>
        </p:nvSpPr>
        <p:spPr bwMode="auto">
          <a:xfrm>
            <a:off x="179388" y="5651500"/>
            <a:ext cx="8820150" cy="946150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800" b="0" i="0">
                <a:solidFill>
                  <a:srgbClr val="DCEA2C"/>
                </a:solidFill>
                <a:latin typeface="Arial" pitchFamily="34" charset="0"/>
              </a:rPr>
              <a:t>Para determinar o sentido do vetor indução magnética utiliza-se a </a:t>
            </a:r>
            <a:r>
              <a:rPr lang="pt-BR" sz="2800" b="0" u="sng">
                <a:solidFill>
                  <a:srgbClr val="DCEA2C"/>
                </a:solidFill>
                <a:latin typeface="Arial" pitchFamily="34" charset="0"/>
              </a:rPr>
              <a:t>regra da mão direita</a:t>
            </a:r>
            <a:r>
              <a:rPr lang="pt-BR" sz="2800" b="0" i="0">
                <a:solidFill>
                  <a:srgbClr val="DCEA2C"/>
                </a:solidFill>
                <a:latin typeface="Arial" pitchFamily="34" charset="0"/>
              </a:rPr>
              <a:t>!!!</a:t>
            </a:r>
            <a:endParaRPr lang="pt-BR" sz="2800" b="0">
              <a:solidFill>
                <a:srgbClr val="DCEA2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9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pt-BR" smtClean="0">
                <a:solidFill>
                  <a:srgbClr val="F12525"/>
                </a:solidFill>
              </a:rPr>
              <a:t>Eletromagnetismo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0225" y="1125538"/>
            <a:ext cx="8362950" cy="7493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sz="2400" b="1" smtClean="0"/>
              <a:t>CAMPO CRIADO POR SOLENÓIDE OU BOBINA</a:t>
            </a:r>
            <a:r>
              <a:rPr lang="pt-BR" sz="2400" smtClean="0"/>
              <a:t> </a:t>
            </a:r>
          </a:p>
        </p:txBody>
      </p:sp>
      <p:pic>
        <p:nvPicPr>
          <p:cNvPr id="3077" name="Picture 4"/>
          <p:cNvPicPr>
            <a:picLocks noChangeAspect="1" noChangeArrowheads="1"/>
          </p:cNvPicPr>
          <p:nvPr/>
        </p:nvPicPr>
        <p:blipFill>
          <a:blip r:embed="rId4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773238"/>
            <a:ext cx="4968875" cy="388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93573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6156325" y="3068638"/>
          <a:ext cx="2222500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ção" r:id="rId5" imgW="571320" imgH="393480" progId="Equation.3">
                  <p:embed/>
                </p:oleObj>
              </mc:Choice>
              <mc:Fallback>
                <p:oleObj name="Equação" r:id="rId5" imgW="57132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3068638"/>
                        <a:ext cx="2222500" cy="15303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57150">
                        <a:solidFill>
                          <a:srgbClr val="F12525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3574" name="Rectangle 6"/>
          <p:cNvSpPr>
            <a:spLocks noChangeArrowheads="1"/>
          </p:cNvSpPr>
          <p:nvPr/>
        </p:nvSpPr>
        <p:spPr bwMode="auto">
          <a:xfrm>
            <a:off x="179388" y="5722938"/>
            <a:ext cx="8820150" cy="946150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800" b="0" i="0">
                <a:solidFill>
                  <a:srgbClr val="DCEA2C"/>
                </a:solidFill>
                <a:latin typeface="Arial" pitchFamily="34" charset="0"/>
              </a:rPr>
              <a:t>Para determinar o sentido do vetor indução magnética utiliza-se a </a:t>
            </a:r>
            <a:r>
              <a:rPr lang="pt-BR" sz="2800" b="0" u="sng">
                <a:solidFill>
                  <a:srgbClr val="DCEA2C"/>
                </a:solidFill>
                <a:latin typeface="Arial" pitchFamily="34" charset="0"/>
              </a:rPr>
              <a:t>regra da mão direita</a:t>
            </a:r>
            <a:r>
              <a:rPr lang="pt-BR" sz="2800" b="0" i="0">
                <a:solidFill>
                  <a:srgbClr val="DCEA2C"/>
                </a:solidFill>
                <a:latin typeface="Arial" pitchFamily="34" charset="0"/>
              </a:rPr>
              <a:t>!!!</a:t>
            </a:r>
            <a:endParaRPr lang="pt-BR" sz="2800" b="0">
              <a:solidFill>
                <a:srgbClr val="DCEA2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93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93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9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5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D9D9D9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Text Box 2"/>
          <p:cNvSpPr txBox="1">
            <a:spLocks noChangeArrowheads="1"/>
          </p:cNvSpPr>
          <p:nvPr/>
        </p:nvSpPr>
        <p:spPr bwMode="auto">
          <a:xfrm>
            <a:off x="214313" y="2000250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X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34925" y="115888"/>
            <a:ext cx="90360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i="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Treino da Regra da Mão Direita</a:t>
            </a:r>
          </a:p>
          <a:p>
            <a:pPr>
              <a:defRPr/>
            </a:pPr>
            <a:r>
              <a:rPr lang="pt-BR" i="0" dirty="0">
                <a:solidFill>
                  <a:srgbClr val="070800"/>
                </a:solidFill>
                <a:latin typeface="Arial" pitchFamily="34" charset="0"/>
              </a:rPr>
              <a:t>Um condutor reto muito longo é percorrido por uma corrente “</a:t>
            </a:r>
            <a:r>
              <a:rPr lang="pt-BR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i</a:t>
            </a:r>
            <a:r>
              <a:rPr lang="pt-BR" i="0" dirty="0">
                <a:solidFill>
                  <a:srgbClr val="070800"/>
                </a:solidFill>
                <a:latin typeface="Arial" pitchFamily="34" charset="0"/>
              </a:rPr>
              <a:t>” como indica a figura. O sentido e a direção do campo magnético, em um ponto P próximo é:</a:t>
            </a: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436563" y="1928813"/>
            <a:ext cx="23495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457200" indent="-4572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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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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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Wingdings 2" pitchFamily="18" charset="2"/>
              </a:rPr>
              <a:t></a:t>
            </a:r>
          </a:p>
        </p:txBody>
      </p:sp>
      <p:sp>
        <p:nvSpPr>
          <p:cNvPr id="590857" name="AutoShape 9"/>
          <p:cNvSpPr>
            <a:spLocks noChangeArrowheads="1"/>
          </p:cNvSpPr>
          <p:nvPr/>
        </p:nvSpPr>
        <p:spPr bwMode="auto">
          <a:xfrm>
            <a:off x="5286375" y="2786063"/>
            <a:ext cx="360363" cy="3024187"/>
          </a:xfrm>
          <a:prstGeom prst="can">
            <a:avLst>
              <a:gd name="adj" fmla="val 37453"/>
            </a:avLst>
          </a:prstGeom>
          <a:solidFill>
            <a:srgbClr val="FF9900"/>
          </a:solidFill>
          <a:ln w="28575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cxnSp>
        <p:nvCxnSpPr>
          <p:cNvPr id="4104" name="Conector de seta reta 14"/>
          <p:cNvCxnSpPr>
            <a:cxnSpLocks noChangeShapeType="1"/>
          </p:cNvCxnSpPr>
          <p:nvPr/>
        </p:nvCxnSpPr>
        <p:spPr bwMode="auto">
          <a:xfrm rot="5400000" flipH="1" flipV="1">
            <a:off x="5083176" y="2463800"/>
            <a:ext cx="785812" cy="1587"/>
          </a:xfrm>
          <a:prstGeom prst="straightConnector1">
            <a:avLst/>
          </a:prstGeom>
          <a:noFill/>
          <a:ln w="571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5643563" y="2071688"/>
            <a:ext cx="500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</a:t>
            </a:r>
          </a:p>
        </p:txBody>
      </p:sp>
      <p:sp>
        <p:nvSpPr>
          <p:cNvPr id="4106" name="Text Box 2"/>
          <p:cNvSpPr txBox="1">
            <a:spLocks noChangeArrowheads="1"/>
          </p:cNvSpPr>
          <p:nvPr/>
        </p:nvSpPr>
        <p:spPr bwMode="auto">
          <a:xfrm>
            <a:off x="5857875" y="3714750"/>
            <a:ext cx="64293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i="0">
                <a:solidFill>
                  <a:srgbClr val="070800"/>
                </a:solidFill>
              </a:rPr>
              <a:t>P </a:t>
            </a:r>
            <a:r>
              <a:rPr lang="pt-BR" altLang="pt-BR" sz="6600" i="0" baseline="30000">
                <a:solidFill>
                  <a:srgbClr val="070800"/>
                </a:solidFill>
              </a:rPr>
              <a:t>.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215063" y="3214688"/>
            <a:ext cx="571500" cy="2308225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>
              <a:tabLst>
                <a:tab pos="457200" algn="l"/>
              </a:tabLst>
              <a:defRPr/>
            </a:pPr>
            <a:r>
              <a:rPr lang="pt-BR" i="0" dirty="0">
                <a:solidFill>
                  <a:schemeClr val="bg1">
                    <a:lumMod val="60000"/>
                    <a:lumOff val="40000"/>
                  </a:schemeClr>
                </a:solidFill>
                <a:sym typeface="Symbol" pitchFamily="18" charset="2"/>
              </a:rPr>
              <a:t></a:t>
            </a:r>
          </a:p>
          <a:p>
            <a:pPr marL="457200" indent="-457200">
              <a:tabLst>
                <a:tab pos="457200" algn="l"/>
              </a:tabLst>
              <a:defRPr/>
            </a:pPr>
            <a:r>
              <a:rPr lang="pt-BR" i="0" dirty="0">
                <a:solidFill>
                  <a:schemeClr val="bg1">
                    <a:lumMod val="60000"/>
                    <a:lumOff val="40000"/>
                  </a:schemeClr>
                </a:solidFill>
                <a:sym typeface="Symbol" pitchFamily="18" charset="2"/>
              </a:rPr>
              <a:t></a:t>
            </a:r>
          </a:p>
          <a:p>
            <a:pPr marL="457200" indent="-457200">
              <a:tabLst>
                <a:tab pos="457200" algn="l"/>
              </a:tabLst>
              <a:defRPr/>
            </a:pPr>
            <a:r>
              <a:rPr lang="pt-BR" i="0" dirty="0">
                <a:solidFill>
                  <a:schemeClr val="bg1">
                    <a:lumMod val="60000"/>
                    <a:lumOff val="40000"/>
                  </a:schemeClr>
                </a:solidFill>
                <a:sym typeface="Symbol" pitchFamily="18" charset="2"/>
              </a:rPr>
              <a:t></a:t>
            </a:r>
          </a:p>
          <a:p>
            <a:pPr marL="457200" indent="-457200">
              <a:tabLst>
                <a:tab pos="457200" algn="l"/>
              </a:tabLst>
              <a:defRPr/>
            </a:pPr>
            <a:r>
              <a:rPr lang="pt-BR" i="0" dirty="0">
                <a:solidFill>
                  <a:schemeClr val="bg1">
                    <a:lumMod val="60000"/>
                    <a:lumOff val="40000"/>
                  </a:schemeClr>
                </a:solidFill>
                <a:sym typeface="Symbol" pitchFamily="18" charset="2"/>
              </a:rPr>
              <a:t></a:t>
            </a:r>
          </a:p>
          <a:p>
            <a:pPr marL="457200" indent="-457200">
              <a:tabLst>
                <a:tab pos="457200" algn="l"/>
              </a:tabLst>
              <a:defRPr/>
            </a:pPr>
            <a:r>
              <a:rPr lang="pt-BR" i="0" dirty="0">
                <a:solidFill>
                  <a:schemeClr val="bg1">
                    <a:lumMod val="60000"/>
                    <a:lumOff val="40000"/>
                  </a:schemeClr>
                </a:solidFill>
                <a:sym typeface="Symbol" pitchFamily="18" charset="2"/>
              </a:rPr>
              <a:t></a:t>
            </a:r>
          </a:p>
          <a:p>
            <a:pPr marL="457200" indent="-457200">
              <a:tabLst>
                <a:tab pos="457200" algn="l"/>
              </a:tabLst>
              <a:defRPr/>
            </a:pPr>
            <a:endParaRPr lang="pt-BR" i="0" dirty="0">
              <a:solidFill>
                <a:schemeClr val="bg1">
                  <a:lumMod val="60000"/>
                  <a:lumOff val="40000"/>
                </a:schemeClr>
              </a:solidFill>
              <a:sym typeface="Symbol" pitchFamily="18" charset="2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4071938" y="3214688"/>
            <a:ext cx="571500" cy="2308225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>
              <a:tabLst>
                <a:tab pos="457200" algn="l"/>
              </a:tabLst>
              <a:defRPr/>
            </a:pPr>
            <a:r>
              <a:rPr lang="pt-BR" i="0" dirty="0">
                <a:solidFill>
                  <a:schemeClr val="bg1">
                    <a:lumMod val="60000"/>
                    <a:lumOff val="40000"/>
                  </a:schemeClr>
                </a:solidFill>
                <a:sym typeface="Wingdings 2"/>
              </a:rPr>
              <a:t></a:t>
            </a:r>
          </a:p>
          <a:p>
            <a:pPr marL="457200" indent="-457200">
              <a:tabLst>
                <a:tab pos="457200" algn="l"/>
              </a:tabLst>
              <a:defRPr/>
            </a:pPr>
            <a:r>
              <a:rPr lang="pt-BR" i="0" dirty="0">
                <a:solidFill>
                  <a:schemeClr val="bg1">
                    <a:lumMod val="60000"/>
                    <a:lumOff val="40000"/>
                  </a:schemeClr>
                </a:solidFill>
                <a:sym typeface="Wingdings 2"/>
              </a:rPr>
              <a:t></a:t>
            </a:r>
          </a:p>
          <a:p>
            <a:pPr marL="457200" indent="-457200">
              <a:tabLst>
                <a:tab pos="457200" algn="l"/>
              </a:tabLst>
              <a:defRPr/>
            </a:pPr>
            <a:r>
              <a:rPr lang="pt-BR" i="0" dirty="0">
                <a:solidFill>
                  <a:schemeClr val="bg1">
                    <a:lumMod val="60000"/>
                    <a:lumOff val="40000"/>
                  </a:schemeClr>
                </a:solidFill>
                <a:sym typeface="Wingdings 2"/>
              </a:rPr>
              <a:t></a:t>
            </a:r>
          </a:p>
          <a:p>
            <a:pPr marL="457200" indent="-457200">
              <a:tabLst>
                <a:tab pos="457200" algn="l"/>
              </a:tabLst>
              <a:defRPr/>
            </a:pPr>
            <a:r>
              <a:rPr lang="pt-BR" i="0" dirty="0">
                <a:solidFill>
                  <a:schemeClr val="bg1">
                    <a:lumMod val="60000"/>
                    <a:lumOff val="40000"/>
                  </a:schemeClr>
                </a:solidFill>
                <a:sym typeface="Wingdings 2"/>
              </a:rPr>
              <a:t></a:t>
            </a:r>
          </a:p>
          <a:p>
            <a:pPr marL="457200" indent="-457200">
              <a:tabLst>
                <a:tab pos="457200" algn="l"/>
              </a:tabLst>
              <a:defRPr/>
            </a:pPr>
            <a:r>
              <a:rPr lang="pt-BR" i="0" dirty="0">
                <a:solidFill>
                  <a:schemeClr val="bg1">
                    <a:lumMod val="60000"/>
                    <a:lumOff val="40000"/>
                  </a:schemeClr>
                </a:solidFill>
                <a:sym typeface="Wingdings 2"/>
              </a:rPr>
              <a:t></a:t>
            </a:r>
          </a:p>
          <a:p>
            <a:pPr marL="457200" indent="-457200">
              <a:tabLst>
                <a:tab pos="457200" algn="l"/>
              </a:tabLst>
              <a:defRPr/>
            </a:pPr>
            <a:endParaRPr lang="pt-BR" i="0" dirty="0">
              <a:solidFill>
                <a:schemeClr val="bg1">
                  <a:lumMod val="60000"/>
                  <a:lumOff val="40000"/>
                </a:schemeClr>
              </a:solidFill>
              <a:sym typeface="Symbol" pitchFamily="18" charset="2"/>
            </a:endParaRPr>
          </a:p>
        </p:txBody>
      </p:sp>
      <p:graphicFrame>
        <p:nvGraphicFramePr>
          <p:cNvPr id="4108" name="Object 6"/>
          <p:cNvGraphicFramePr>
            <a:graphicFrameLocks noChangeAspect="1"/>
          </p:cNvGraphicFramePr>
          <p:nvPr/>
        </p:nvGraphicFramePr>
        <p:xfrm>
          <a:off x="6643688" y="3143250"/>
          <a:ext cx="385762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ção" r:id="rId4" imgW="152280" imgH="215640" progId="Equation.3">
                  <p:embed/>
                </p:oleObj>
              </mc:Choice>
              <mc:Fallback>
                <p:oleObj name="Equação" r:id="rId4" imgW="15228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688" y="3143250"/>
                        <a:ext cx="385762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5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D9D9D9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Text Box 2"/>
          <p:cNvSpPr txBox="1">
            <a:spLocks noChangeArrowheads="1"/>
          </p:cNvSpPr>
          <p:nvPr/>
        </p:nvSpPr>
        <p:spPr bwMode="auto">
          <a:xfrm>
            <a:off x="214313" y="3460750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X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34925" y="115888"/>
            <a:ext cx="90360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i="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Treino da Regra da Mão Direita</a:t>
            </a:r>
          </a:p>
          <a:p>
            <a:pPr>
              <a:defRPr/>
            </a:pPr>
            <a:r>
              <a:rPr lang="pt-BR" i="0" dirty="0">
                <a:solidFill>
                  <a:srgbClr val="070800"/>
                </a:solidFill>
                <a:latin typeface="Arial" pitchFamily="34" charset="0"/>
              </a:rPr>
              <a:t>Um condutor reto muito longo é percorrido por uma corrente “</a:t>
            </a:r>
            <a:r>
              <a:rPr lang="pt-BR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i</a:t>
            </a:r>
            <a:r>
              <a:rPr lang="pt-BR" i="0" dirty="0">
                <a:solidFill>
                  <a:srgbClr val="070800"/>
                </a:solidFill>
                <a:latin typeface="Arial" pitchFamily="34" charset="0"/>
              </a:rPr>
              <a:t>” como indica a figura. O sentido e a direção do campo magnético, em um ponto P próximo é:</a:t>
            </a:r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436563" y="1928813"/>
            <a:ext cx="23495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457200" indent="-4572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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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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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Wingdings 2" pitchFamily="18" charset="2"/>
              </a:rPr>
              <a:t></a:t>
            </a:r>
          </a:p>
        </p:txBody>
      </p:sp>
      <p:sp>
        <p:nvSpPr>
          <p:cNvPr id="590857" name="AutoShape 9"/>
          <p:cNvSpPr>
            <a:spLocks noChangeArrowheads="1"/>
          </p:cNvSpPr>
          <p:nvPr/>
        </p:nvSpPr>
        <p:spPr bwMode="auto">
          <a:xfrm rot="5400000">
            <a:off x="5286375" y="2786063"/>
            <a:ext cx="360363" cy="3024187"/>
          </a:xfrm>
          <a:prstGeom prst="can">
            <a:avLst>
              <a:gd name="adj" fmla="val 37453"/>
            </a:avLst>
          </a:prstGeom>
          <a:solidFill>
            <a:srgbClr val="FF9900"/>
          </a:solidFill>
          <a:ln w="28575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cxnSp>
        <p:nvCxnSpPr>
          <p:cNvPr id="5128" name="Conector de seta reta 14"/>
          <p:cNvCxnSpPr>
            <a:cxnSpLocks noChangeShapeType="1"/>
          </p:cNvCxnSpPr>
          <p:nvPr/>
        </p:nvCxnSpPr>
        <p:spPr bwMode="auto">
          <a:xfrm>
            <a:off x="6929438" y="4286250"/>
            <a:ext cx="596900" cy="0"/>
          </a:xfrm>
          <a:prstGeom prst="straightConnector1">
            <a:avLst/>
          </a:prstGeom>
          <a:noFill/>
          <a:ln w="571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7072313" y="3571875"/>
            <a:ext cx="500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</a:t>
            </a:r>
          </a:p>
        </p:txBody>
      </p:sp>
      <p:sp>
        <p:nvSpPr>
          <p:cNvPr id="5130" name="Text Box 2"/>
          <p:cNvSpPr txBox="1">
            <a:spLocks noChangeArrowheads="1"/>
          </p:cNvSpPr>
          <p:nvPr/>
        </p:nvSpPr>
        <p:spPr bwMode="auto">
          <a:xfrm>
            <a:off x="4786313" y="3429000"/>
            <a:ext cx="6429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i="0">
                <a:solidFill>
                  <a:srgbClr val="070800"/>
                </a:solidFill>
              </a:rPr>
              <a:t>P </a:t>
            </a:r>
            <a:r>
              <a:rPr lang="pt-BR" altLang="pt-BR" sz="3600" i="0">
                <a:solidFill>
                  <a:srgbClr val="070800"/>
                </a:solidFill>
              </a:rPr>
              <a:t>.</a:t>
            </a:r>
            <a:endParaRPr lang="pt-BR" altLang="pt-BR" sz="6600" i="0" baseline="30000">
              <a:solidFill>
                <a:srgbClr val="070800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286250" y="4741863"/>
            <a:ext cx="2714625" cy="830262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>
              <a:tabLst>
                <a:tab pos="457200" algn="l"/>
              </a:tabLst>
              <a:defRPr/>
            </a:pPr>
            <a:r>
              <a:rPr lang="pt-BR" i="0" dirty="0">
                <a:solidFill>
                  <a:schemeClr val="bg1">
                    <a:lumMod val="60000"/>
                    <a:lumOff val="40000"/>
                  </a:schemeClr>
                </a:solidFill>
                <a:sym typeface="Symbol" pitchFamily="18" charset="2"/>
              </a:rPr>
              <a:t>            </a:t>
            </a:r>
          </a:p>
          <a:p>
            <a:pPr marL="457200" indent="-457200">
              <a:tabLst>
                <a:tab pos="457200" algn="l"/>
              </a:tabLst>
              <a:defRPr/>
            </a:pPr>
            <a:endParaRPr lang="pt-BR" i="0" dirty="0">
              <a:solidFill>
                <a:schemeClr val="bg1">
                  <a:lumMod val="60000"/>
                  <a:lumOff val="40000"/>
                </a:schemeClr>
              </a:solidFill>
              <a:sym typeface="Symbol" pitchFamily="18" charset="2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4214813" y="3313113"/>
            <a:ext cx="2571750" cy="830262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>
              <a:tabLst>
                <a:tab pos="457200" algn="l"/>
              </a:tabLst>
              <a:defRPr/>
            </a:pPr>
            <a:r>
              <a:rPr lang="pt-BR" i="0" dirty="0">
                <a:solidFill>
                  <a:schemeClr val="bg1">
                    <a:lumMod val="60000"/>
                    <a:lumOff val="40000"/>
                  </a:schemeClr>
                </a:solidFill>
                <a:sym typeface="Wingdings 2"/>
              </a:rPr>
              <a:t>            </a:t>
            </a:r>
          </a:p>
          <a:p>
            <a:pPr marL="457200" indent="-457200">
              <a:tabLst>
                <a:tab pos="457200" algn="l"/>
              </a:tabLst>
              <a:defRPr/>
            </a:pPr>
            <a:endParaRPr lang="pt-BR" i="0" dirty="0">
              <a:solidFill>
                <a:schemeClr val="bg1">
                  <a:lumMod val="60000"/>
                  <a:lumOff val="40000"/>
                </a:schemeClr>
              </a:solidFill>
              <a:sym typeface="Symbol" pitchFamily="18" charset="2"/>
            </a:endParaRPr>
          </a:p>
        </p:txBody>
      </p:sp>
      <p:graphicFrame>
        <p:nvGraphicFramePr>
          <p:cNvPr id="110594" name="Object 6"/>
          <p:cNvGraphicFramePr>
            <a:graphicFrameLocks noChangeAspect="1"/>
          </p:cNvGraphicFramePr>
          <p:nvPr/>
        </p:nvGraphicFramePr>
        <p:xfrm>
          <a:off x="6572250" y="4857750"/>
          <a:ext cx="385763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ção" r:id="rId4" imgW="152280" imgH="215640" progId="Equation.3">
                  <p:embed/>
                </p:oleObj>
              </mc:Choice>
              <mc:Fallback>
                <p:oleObj name="Equação" r:id="rId4" imgW="15228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0" y="4857750"/>
                        <a:ext cx="385763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50" grpId="0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2F2F2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Text Box 2"/>
          <p:cNvSpPr txBox="1">
            <a:spLocks noChangeArrowheads="1"/>
          </p:cNvSpPr>
          <p:nvPr/>
        </p:nvSpPr>
        <p:spPr bwMode="auto">
          <a:xfrm>
            <a:off x="217488" y="2000250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X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34925" y="115888"/>
            <a:ext cx="90360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i="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Treino da Regra da Mão Direita</a:t>
            </a:r>
          </a:p>
          <a:p>
            <a:pPr>
              <a:defRPr/>
            </a:pPr>
            <a:r>
              <a:rPr lang="pt-BR" i="0" dirty="0">
                <a:solidFill>
                  <a:srgbClr val="070800"/>
                </a:solidFill>
                <a:latin typeface="Arial" pitchFamily="34" charset="0"/>
              </a:rPr>
              <a:t>Um condutor reto tem dois pontos com uma diferença de potencial  V</a:t>
            </a:r>
            <a:r>
              <a:rPr lang="pt-BR" sz="1400" i="0" dirty="0">
                <a:solidFill>
                  <a:srgbClr val="070800"/>
                </a:solidFill>
                <a:latin typeface="Arial" pitchFamily="34" charset="0"/>
              </a:rPr>
              <a:t>A</a:t>
            </a:r>
            <a:r>
              <a:rPr lang="pt-BR" i="0" dirty="0">
                <a:solidFill>
                  <a:srgbClr val="070800"/>
                </a:solidFill>
                <a:latin typeface="Arial" pitchFamily="34" charset="0"/>
              </a:rPr>
              <a:t>-V</a:t>
            </a:r>
            <a:r>
              <a:rPr lang="pt-BR" sz="1400" i="0" dirty="0">
                <a:solidFill>
                  <a:srgbClr val="070800"/>
                </a:solidFill>
                <a:latin typeface="Arial" pitchFamily="34" charset="0"/>
              </a:rPr>
              <a:t>B</a:t>
            </a:r>
            <a:r>
              <a:rPr lang="pt-BR" i="0" dirty="0">
                <a:solidFill>
                  <a:srgbClr val="070800"/>
                </a:solidFill>
                <a:latin typeface="Arial" pitchFamily="34" charset="0"/>
              </a:rPr>
              <a:t> = 12V como indica a figura. O sentido e a direção do campo magnético, em um ponto P é:</a:t>
            </a:r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428625" y="1928813"/>
            <a:ext cx="2349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457200" indent="-4572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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Wingdings 2" pitchFamily="18" charset="2"/>
              </a:rPr>
              <a:t>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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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</a:t>
            </a:r>
          </a:p>
          <a:p>
            <a:pPr eaLnBrk="1" hangingPunct="1"/>
            <a:endParaRPr lang="pt-BR" altLang="pt-BR" i="0">
              <a:solidFill>
                <a:srgbClr val="070800"/>
              </a:solidFill>
            </a:endParaRPr>
          </a:p>
        </p:txBody>
      </p:sp>
      <p:sp>
        <p:nvSpPr>
          <p:cNvPr id="590857" name="AutoShape 9"/>
          <p:cNvSpPr>
            <a:spLocks noChangeArrowheads="1"/>
          </p:cNvSpPr>
          <p:nvPr/>
        </p:nvSpPr>
        <p:spPr bwMode="auto">
          <a:xfrm>
            <a:off x="6286500" y="2357438"/>
            <a:ext cx="360363" cy="3024187"/>
          </a:xfrm>
          <a:prstGeom prst="can">
            <a:avLst>
              <a:gd name="adj" fmla="val 37453"/>
            </a:avLst>
          </a:prstGeom>
          <a:solidFill>
            <a:srgbClr val="FF9900"/>
          </a:solidFill>
          <a:ln w="28575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cxnSp>
        <p:nvCxnSpPr>
          <p:cNvPr id="4105" name="Conector de seta reta 14"/>
          <p:cNvCxnSpPr>
            <a:cxnSpLocks noChangeShapeType="1"/>
          </p:cNvCxnSpPr>
          <p:nvPr/>
        </p:nvCxnSpPr>
        <p:spPr bwMode="auto">
          <a:xfrm rot="16200000" flipH="1">
            <a:off x="6116637" y="4214813"/>
            <a:ext cx="714375" cy="0"/>
          </a:xfrm>
          <a:prstGeom prst="straightConnector1">
            <a:avLst/>
          </a:prstGeom>
          <a:noFill/>
          <a:ln w="571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6643688" y="3857625"/>
            <a:ext cx="500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</a:t>
            </a:r>
          </a:p>
        </p:txBody>
      </p:sp>
      <p:sp>
        <p:nvSpPr>
          <p:cNvPr id="6154" name="Text Box 2"/>
          <p:cNvSpPr txBox="1">
            <a:spLocks noChangeArrowheads="1"/>
          </p:cNvSpPr>
          <p:nvPr/>
        </p:nvSpPr>
        <p:spPr bwMode="auto">
          <a:xfrm>
            <a:off x="5357813" y="3500438"/>
            <a:ext cx="64293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i="0">
                <a:solidFill>
                  <a:srgbClr val="070800"/>
                </a:solidFill>
              </a:rPr>
              <a:t>P </a:t>
            </a:r>
            <a:r>
              <a:rPr lang="pt-BR" altLang="pt-BR" sz="6600" i="0" baseline="30000">
                <a:solidFill>
                  <a:srgbClr val="070800"/>
                </a:solidFill>
              </a:rPr>
              <a:t>.</a:t>
            </a:r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7615238" y="2667000"/>
          <a:ext cx="385762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ção" r:id="rId4" imgW="152280" imgH="215640" progId="Equation.3">
                  <p:embed/>
                </p:oleObj>
              </mc:Choice>
              <mc:Fallback>
                <p:oleObj name="Equação" r:id="rId4" imgW="15228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5238" y="2667000"/>
                        <a:ext cx="385762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" name="Text Box 2"/>
          <p:cNvSpPr txBox="1">
            <a:spLocks noChangeArrowheads="1"/>
          </p:cNvSpPr>
          <p:nvPr/>
        </p:nvSpPr>
        <p:spPr bwMode="auto">
          <a:xfrm>
            <a:off x="6715125" y="2428875"/>
            <a:ext cx="500063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3200" i="0" baseline="30000">
                <a:solidFill>
                  <a:srgbClr val="070800"/>
                </a:solidFill>
              </a:rPr>
              <a:t>A</a:t>
            </a:r>
          </a:p>
        </p:txBody>
      </p:sp>
      <p:sp>
        <p:nvSpPr>
          <p:cNvPr id="6156" name="Text Box 2"/>
          <p:cNvSpPr txBox="1">
            <a:spLocks noChangeArrowheads="1"/>
          </p:cNvSpPr>
          <p:nvPr/>
        </p:nvSpPr>
        <p:spPr bwMode="auto">
          <a:xfrm>
            <a:off x="6643688" y="4929188"/>
            <a:ext cx="500062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3200" i="0" baseline="30000">
                <a:solidFill>
                  <a:srgbClr val="070800"/>
                </a:solidFill>
              </a:rPr>
              <a:t>B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7143750" y="2714625"/>
            <a:ext cx="571500" cy="2308225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>
              <a:tabLst>
                <a:tab pos="457200" algn="l"/>
              </a:tabLst>
              <a:defRPr/>
            </a:pPr>
            <a:r>
              <a:rPr lang="pt-BR" i="0" dirty="0">
                <a:solidFill>
                  <a:schemeClr val="bg1">
                    <a:lumMod val="60000"/>
                    <a:lumOff val="40000"/>
                  </a:schemeClr>
                </a:solidFill>
                <a:sym typeface="Wingdings 2"/>
              </a:rPr>
              <a:t></a:t>
            </a:r>
          </a:p>
          <a:p>
            <a:pPr marL="457200" indent="-457200">
              <a:tabLst>
                <a:tab pos="457200" algn="l"/>
              </a:tabLst>
              <a:defRPr/>
            </a:pPr>
            <a:r>
              <a:rPr lang="pt-BR" i="0" dirty="0">
                <a:solidFill>
                  <a:schemeClr val="bg1">
                    <a:lumMod val="60000"/>
                    <a:lumOff val="40000"/>
                  </a:schemeClr>
                </a:solidFill>
                <a:sym typeface="Wingdings 2"/>
              </a:rPr>
              <a:t></a:t>
            </a:r>
          </a:p>
          <a:p>
            <a:pPr marL="457200" indent="-457200">
              <a:tabLst>
                <a:tab pos="457200" algn="l"/>
              </a:tabLst>
              <a:defRPr/>
            </a:pPr>
            <a:r>
              <a:rPr lang="pt-BR" i="0" dirty="0">
                <a:solidFill>
                  <a:schemeClr val="bg1">
                    <a:lumMod val="60000"/>
                    <a:lumOff val="40000"/>
                  </a:schemeClr>
                </a:solidFill>
                <a:sym typeface="Wingdings 2"/>
              </a:rPr>
              <a:t></a:t>
            </a:r>
          </a:p>
          <a:p>
            <a:pPr marL="457200" indent="-457200">
              <a:tabLst>
                <a:tab pos="457200" algn="l"/>
              </a:tabLst>
              <a:defRPr/>
            </a:pPr>
            <a:r>
              <a:rPr lang="pt-BR" i="0" dirty="0">
                <a:solidFill>
                  <a:schemeClr val="bg1">
                    <a:lumMod val="60000"/>
                    <a:lumOff val="40000"/>
                  </a:schemeClr>
                </a:solidFill>
                <a:sym typeface="Wingdings 2"/>
              </a:rPr>
              <a:t></a:t>
            </a:r>
          </a:p>
          <a:p>
            <a:pPr marL="457200" indent="-457200">
              <a:tabLst>
                <a:tab pos="457200" algn="l"/>
              </a:tabLst>
              <a:defRPr/>
            </a:pPr>
            <a:r>
              <a:rPr lang="pt-BR" i="0" dirty="0">
                <a:solidFill>
                  <a:schemeClr val="bg1">
                    <a:lumMod val="60000"/>
                    <a:lumOff val="40000"/>
                  </a:schemeClr>
                </a:solidFill>
                <a:sym typeface="Wingdings 2"/>
              </a:rPr>
              <a:t></a:t>
            </a:r>
          </a:p>
          <a:p>
            <a:pPr marL="457200" indent="-457200">
              <a:tabLst>
                <a:tab pos="457200" algn="l"/>
              </a:tabLst>
              <a:defRPr/>
            </a:pPr>
            <a:endParaRPr lang="pt-BR" i="0" dirty="0">
              <a:solidFill>
                <a:schemeClr val="bg1">
                  <a:lumMod val="60000"/>
                  <a:lumOff val="40000"/>
                </a:schemeClr>
              </a:solidFill>
              <a:sym typeface="Symbol" pitchFamily="18" charset="2"/>
            </a:endParaRP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5072063" y="2692400"/>
            <a:ext cx="571500" cy="2308225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>
              <a:tabLst>
                <a:tab pos="457200" algn="l"/>
              </a:tabLst>
              <a:defRPr/>
            </a:pPr>
            <a:r>
              <a:rPr lang="pt-BR" i="0" dirty="0">
                <a:solidFill>
                  <a:schemeClr val="bg1">
                    <a:lumMod val="60000"/>
                    <a:lumOff val="40000"/>
                  </a:schemeClr>
                </a:solidFill>
                <a:sym typeface="Symbol" pitchFamily="18" charset="2"/>
              </a:rPr>
              <a:t></a:t>
            </a:r>
          </a:p>
          <a:p>
            <a:pPr marL="457200" indent="-457200">
              <a:tabLst>
                <a:tab pos="457200" algn="l"/>
              </a:tabLst>
              <a:defRPr/>
            </a:pPr>
            <a:r>
              <a:rPr lang="pt-BR" i="0" dirty="0">
                <a:solidFill>
                  <a:schemeClr val="bg1">
                    <a:lumMod val="60000"/>
                    <a:lumOff val="40000"/>
                  </a:schemeClr>
                </a:solidFill>
                <a:sym typeface="Symbol" pitchFamily="18" charset="2"/>
              </a:rPr>
              <a:t></a:t>
            </a:r>
          </a:p>
          <a:p>
            <a:pPr marL="457200" indent="-457200">
              <a:tabLst>
                <a:tab pos="457200" algn="l"/>
              </a:tabLst>
              <a:defRPr/>
            </a:pPr>
            <a:r>
              <a:rPr lang="pt-BR" i="0" dirty="0">
                <a:solidFill>
                  <a:schemeClr val="bg1">
                    <a:lumMod val="60000"/>
                    <a:lumOff val="40000"/>
                  </a:schemeClr>
                </a:solidFill>
                <a:sym typeface="Symbol" pitchFamily="18" charset="2"/>
              </a:rPr>
              <a:t></a:t>
            </a:r>
          </a:p>
          <a:p>
            <a:pPr marL="457200" indent="-457200">
              <a:tabLst>
                <a:tab pos="457200" algn="l"/>
              </a:tabLst>
              <a:defRPr/>
            </a:pPr>
            <a:r>
              <a:rPr lang="pt-BR" i="0" dirty="0">
                <a:solidFill>
                  <a:schemeClr val="bg1">
                    <a:lumMod val="60000"/>
                    <a:lumOff val="40000"/>
                  </a:schemeClr>
                </a:solidFill>
                <a:sym typeface="Symbol" pitchFamily="18" charset="2"/>
              </a:rPr>
              <a:t></a:t>
            </a:r>
          </a:p>
          <a:p>
            <a:pPr marL="457200" indent="-457200">
              <a:tabLst>
                <a:tab pos="457200" algn="l"/>
              </a:tabLst>
              <a:defRPr/>
            </a:pPr>
            <a:r>
              <a:rPr lang="pt-BR" i="0" dirty="0">
                <a:solidFill>
                  <a:schemeClr val="bg1">
                    <a:lumMod val="60000"/>
                    <a:lumOff val="40000"/>
                  </a:schemeClr>
                </a:solidFill>
                <a:sym typeface="Symbol" pitchFamily="18" charset="2"/>
              </a:rPr>
              <a:t></a:t>
            </a:r>
          </a:p>
          <a:p>
            <a:pPr marL="457200" indent="-457200">
              <a:tabLst>
                <a:tab pos="457200" algn="l"/>
              </a:tabLst>
              <a:defRPr/>
            </a:pPr>
            <a:endParaRPr lang="pt-BR" i="0" dirty="0">
              <a:solidFill>
                <a:schemeClr val="bg1">
                  <a:lumMod val="60000"/>
                  <a:lumOff val="40000"/>
                </a:schemeClr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50" grpId="0"/>
      <p:bldP spid="16" grpId="0"/>
      <p:bldP spid="15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2F2F2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Text Box 2"/>
          <p:cNvSpPr txBox="1">
            <a:spLocks noChangeArrowheads="1"/>
          </p:cNvSpPr>
          <p:nvPr/>
        </p:nvSpPr>
        <p:spPr bwMode="auto">
          <a:xfrm>
            <a:off x="288925" y="346075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X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34925" y="115888"/>
            <a:ext cx="903605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i="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Treino da Regra da Mão Direita</a:t>
            </a:r>
          </a:p>
          <a:p>
            <a:pPr>
              <a:defRPr/>
            </a:pPr>
            <a:r>
              <a:rPr lang="pt-BR" i="0" dirty="0">
                <a:solidFill>
                  <a:srgbClr val="070800"/>
                </a:solidFill>
                <a:latin typeface="Arial" pitchFamily="34" charset="0"/>
              </a:rPr>
              <a:t>Um condutor reto muito longo perpendicular ao plano da ‘página’ é percorrido por uma corrente “</a:t>
            </a:r>
            <a:r>
              <a:rPr lang="pt-BR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i</a:t>
            </a:r>
            <a:r>
              <a:rPr lang="pt-BR" i="0" dirty="0">
                <a:solidFill>
                  <a:srgbClr val="070800"/>
                </a:solidFill>
                <a:latin typeface="Arial" pitchFamily="34" charset="0"/>
              </a:rPr>
              <a:t>” como indica a figura. O sentido e a direção do campo magnético, em um ponto P próximo é:</a:t>
            </a: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508000" y="1928813"/>
            <a:ext cx="23495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457200" indent="-4572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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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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Wingdings 2" pitchFamily="18" charset="2"/>
              </a:rPr>
              <a:t>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</a:t>
            </a:r>
            <a:endParaRPr lang="pt-BR" altLang="pt-BR" i="0">
              <a:solidFill>
                <a:srgbClr val="070800"/>
              </a:solidFill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4286250" y="2752725"/>
            <a:ext cx="500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857500" y="2730500"/>
            <a:ext cx="64293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i="0">
                <a:solidFill>
                  <a:srgbClr val="070800"/>
                </a:solidFill>
              </a:rPr>
              <a:t>P </a:t>
            </a:r>
            <a:r>
              <a:rPr lang="pt-BR" altLang="pt-BR" sz="6600" i="0" baseline="30000">
                <a:solidFill>
                  <a:srgbClr val="070800"/>
                </a:solidFill>
              </a:rPr>
              <a:t>.</a:t>
            </a:r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3071813" y="3714750"/>
          <a:ext cx="385762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ção" r:id="rId4" imgW="152280" imgH="215640" progId="Equation.3">
                  <p:embed/>
                </p:oleObj>
              </mc:Choice>
              <mc:Fallback>
                <p:oleObj name="Equação" r:id="rId4" imgW="15228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3714750"/>
                        <a:ext cx="385762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Elipse 11"/>
          <p:cNvSpPr/>
          <p:nvPr/>
        </p:nvSpPr>
        <p:spPr bwMode="auto">
          <a:xfrm>
            <a:off x="3798888" y="2798763"/>
            <a:ext cx="428625" cy="428625"/>
          </a:xfrm>
          <a:prstGeom prst="ellipse">
            <a:avLst/>
          </a:prstGeom>
          <a:noFill/>
          <a:ln w="38100" cap="flat" cmpd="sng" algn="ctr">
            <a:solidFill>
              <a:srgbClr val="0708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7178" name="Rectangle 4"/>
          <p:cNvSpPr>
            <a:spLocks noChangeArrowheads="1"/>
          </p:cNvSpPr>
          <p:nvPr/>
        </p:nvSpPr>
        <p:spPr bwMode="auto">
          <a:xfrm>
            <a:off x="3727450" y="2686050"/>
            <a:ext cx="6429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457200" indent="-4572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3600" i="0">
                <a:solidFill>
                  <a:srgbClr val="FF0000"/>
                </a:solidFill>
                <a:sym typeface="Wingdings 2" pitchFamily="18" charset="2"/>
              </a:rPr>
              <a:t></a:t>
            </a:r>
            <a:endParaRPr lang="pt-BR" altLang="pt-BR" sz="3600" i="0">
              <a:solidFill>
                <a:srgbClr val="FF0000"/>
              </a:solidFill>
            </a:endParaRPr>
          </a:p>
        </p:txBody>
      </p:sp>
      <p:sp>
        <p:nvSpPr>
          <p:cNvPr id="14" name="Elipse 13"/>
          <p:cNvSpPr/>
          <p:nvPr/>
        </p:nvSpPr>
        <p:spPr bwMode="auto">
          <a:xfrm>
            <a:off x="3286125" y="2268538"/>
            <a:ext cx="1500188" cy="1500187"/>
          </a:xfrm>
          <a:prstGeom prst="ellipse">
            <a:avLst/>
          </a:prstGeom>
          <a:noFill/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cxnSp>
        <p:nvCxnSpPr>
          <p:cNvPr id="15" name="Conector de seta reta 14"/>
          <p:cNvCxnSpPr>
            <a:cxnSpLocks noChangeShapeType="1"/>
          </p:cNvCxnSpPr>
          <p:nvPr/>
        </p:nvCxnSpPr>
        <p:spPr bwMode="auto">
          <a:xfrm rot="16200000" flipH="1">
            <a:off x="2928937" y="3357563"/>
            <a:ext cx="714375" cy="0"/>
          </a:xfrm>
          <a:prstGeom prst="straightConnector1">
            <a:avLst/>
          </a:prstGeom>
          <a:noFill/>
          <a:ln w="57150" algn="ctr">
            <a:solidFill>
              <a:schemeClr val="bg1">
                <a:lumMod val="60000"/>
                <a:lumOff val="40000"/>
              </a:schemeClr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50" grpId="0"/>
      <p:bldP spid="17" grpId="0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Text Box 2"/>
          <p:cNvSpPr txBox="1">
            <a:spLocks noChangeArrowheads="1"/>
          </p:cNvSpPr>
          <p:nvPr/>
        </p:nvSpPr>
        <p:spPr bwMode="auto">
          <a:xfrm>
            <a:off x="204788" y="2714625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X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34925" y="115888"/>
            <a:ext cx="90360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i="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Treino da Regra da Mão Direita</a:t>
            </a:r>
          </a:p>
          <a:p>
            <a:pPr>
              <a:defRPr/>
            </a:pPr>
            <a:r>
              <a:rPr lang="pt-BR" i="0" dirty="0">
                <a:solidFill>
                  <a:srgbClr val="070800"/>
                </a:solidFill>
                <a:latin typeface="Arial" pitchFamily="34" charset="0"/>
              </a:rPr>
              <a:t>Uma bobina é percorrido por uma corrente “</a:t>
            </a:r>
            <a:r>
              <a:rPr lang="pt-BR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i</a:t>
            </a:r>
            <a:r>
              <a:rPr lang="pt-BR" i="0" dirty="0">
                <a:solidFill>
                  <a:srgbClr val="070800"/>
                </a:solidFill>
                <a:latin typeface="Arial" pitchFamily="34" charset="0"/>
              </a:rPr>
              <a:t>” como indica a figura. O sentido e a direção do campo magnético, em um ponto P próximo a ela é:</a:t>
            </a:r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436563" y="1928813"/>
            <a:ext cx="23495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457200" indent="-4572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</a:t>
            </a:r>
            <a:endParaRPr lang="pt-BR" altLang="pt-BR" i="0">
              <a:solidFill>
                <a:srgbClr val="070800"/>
              </a:solidFill>
            </a:endParaRP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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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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Wingdings 2" pitchFamily="18" charset="2"/>
              </a:rPr>
              <a:t></a:t>
            </a:r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6929438" y="2286000"/>
          <a:ext cx="385762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ção" r:id="rId4" imgW="152280" imgH="215640" progId="Equation.3">
                  <p:embed/>
                </p:oleObj>
              </mc:Choice>
              <mc:Fallback>
                <p:oleObj name="Equação" r:id="rId4" imgW="15228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9438" y="2286000"/>
                        <a:ext cx="385762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2143125"/>
            <a:ext cx="4697412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200" name="Conector de seta reta 14"/>
          <p:cNvCxnSpPr>
            <a:cxnSpLocks noChangeShapeType="1"/>
          </p:cNvCxnSpPr>
          <p:nvPr/>
        </p:nvCxnSpPr>
        <p:spPr bwMode="auto">
          <a:xfrm rot="5400000" flipH="1" flipV="1">
            <a:off x="2492375" y="4316413"/>
            <a:ext cx="785813" cy="1587"/>
          </a:xfrm>
          <a:prstGeom prst="straightConnector1">
            <a:avLst/>
          </a:prstGeom>
          <a:noFill/>
          <a:ln w="571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2928938" y="4143375"/>
            <a:ext cx="500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</a:t>
            </a:r>
          </a:p>
        </p:txBody>
      </p:sp>
      <p:sp>
        <p:nvSpPr>
          <p:cNvPr id="15" name="Arco 14"/>
          <p:cNvSpPr/>
          <p:nvPr/>
        </p:nvSpPr>
        <p:spPr bwMode="auto">
          <a:xfrm>
            <a:off x="4589463" y="3513138"/>
            <a:ext cx="2371725" cy="928687"/>
          </a:xfrm>
          <a:prstGeom prst="arc">
            <a:avLst>
              <a:gd name="adj1" fmla="val 16200000"/>
              <a:gd name="adj2" fmla="val 21271546"/>
            </a:avLst>
          </a:prstGeom>
          <a:noFill/>
          <a:ln w="381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1" name="Arco 20"/>
          <p:cNvSpPr/>
          <p:nvPr/>
        </p:nvSpPr>
        <p:spPr bwMode="auto">
          <a:xfrm flipV="1">
            <a:off x="4572000" y="1874838"/>
            <a:ext cx="2357438" cy="1214437"/>
          </a:xfrm>
          <a:prstGeom prst="arc">
            <a:avLst>
              <a:gd name="adj1" fmla="val 16200000"/>
              <a:gd name="adj2" fmla="val 21108030"/>
            </a:avLst>
          </a:prstGeom>
          <a:noFill/>
          <a:ln w="381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2" name="Arco 21"/>
          <p:cNvSpPr/>
          <p:nvPr/>
        </p:nvSpPr>
        <p:spPr bwMode="auto">
          <a:xfrm flipH="1">
            <a:off x="1397000" y="3500438"/>
            <a:ext cx="2571750" cy="928687"/>
          </a:xfrm>
          <a:prstGeom prst="arc">
            <a:avLst>
              <a:gd name="adj1" fmla="val 16200000"/>
              <a:gd name="adj2" fmla="val 21271546"/>
            </a:avLst>
          </a:prstGeom>
          <a:noFill/>
          <a:ln w="381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3" name="Arco 22"/>
          <p:cNvSpPr/>
          <p:nvPr/>
        </p:nvSpPr>
        <p:spPr bwMode="auto">
          <a:xfrm flipH="1" flipV="1">
            <a:off x="1401763" y="2214563"/>
            <a:ext cx="2571750" cy="857250"/>
          </a:xfrm>
          <a:prstGeom prst="arc">
            <a:avLst>
              <a:gd name="adj1" fmla="val 16200000"/>
              <a:gd name="adj2" fmla="val 21271546"/>
            </a:avLst>
          </a:prstGeom>
          <a:noFill/>
          <a:ln w="381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cxnSp>
        <p:nvCxnSpPr>
          <p:cNvPr id="26" name="Conector de seta reta 14"/>
          <p:cNvCxnSpPr>
            <a:cxnSpLocks noChangeShapeType="1"/>
          </p:cNvCxnSpPr>
          <p:nvPr/>
        </p:nvCxnSpPr>
        <p:spPr bwMode="auto">
          <a:xfrm rot="10800000" flipV="1">
            <a:off x="5776913" y="3286125"/>
            <a:ext cx="1366837" cy="26988"/>
          </a:xfrm>
          <a:prstGeom prst="straightConnector1">
            <a:avLst/>
          </a:prstGeom>
          <a:noFill/>
          <a:ln w="38100" algn="ctr">
            <a:solidFill>
              <a:schemeClr val="bg1">
                <a:lumMod val="60000"/>
                <a:lumOff val="40000"/>
              </a:schemeClr>
            </a:solidFill>
            <a:round/>
            <a:headEnd/>
            <a:tailEnd type="arrow" w="med" len="med"/>
          </a:ln>
        </p:spPr>
      </p:cxnSp>
      <p:sp>
        <p:nvSpPr>
          <p:cNvPr id="8207" name="Text Box 2"/>
          <p:cNvSpPr txBox="1">
            <a:spLocks noChangeArrowheads="1"/>
          </p:cNvSpPr>
          <p:nvPr/>
        </p:nvSpPr>
        <p:spPr bwMode="auto">
          <a:xfrm>
            <a:off x="6357938" y="3000375"/>
            <a:ext cx="107156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6600" i="0" baseline="30000">
                <a:solidFill>
                  <a:srgbClr val="070800"/>
                </a:solidFill>
              </a:rPr>
              <a:t>.</a:t>
            </a:r>
            <a:r>
              <a:rPr lang="pt-BR" altLang="pt-BR" sz="4800" i="0" baseline="30000">
                <a:solidFill>
                  <a:srgbClr val="070800"/>
                </a:solidFill>
              </a:rPr>
              <a:t>P</a:t>
            </a:r>
            <a:endParaRPr lang="pt-BR" altLang="pt-BR" sz="6600" i="0" baseline="30000">
              <a:solidFill>
                <a:srgbClr val="070800"/>
              </a:solidFill>
            </a:endParaRPr>
          </a:p>
        </p:txBody>
      </p:sp>
      <p:cxnSp>
        <p:nvCxnSpPr>
          <p:cNvPr id="30" name="Conector de seta reta 14"/>
          <p:cNvCxnSpPr>
            <a:cxnSpLocks noChangeShapeType="1"/>
          </p:cNvCxnSpPr>
          <p:nvPr/>
        </p:nvCxnSpPr>
        <p:spPr bwMode="auto">
          <a:xfrm rot="10800000" flipV="1">
            <a:off x="1285875" y="3286125"/>
            <a:ext cx="1366838" cy="26988"/>
          </a:xfrm>
          <a:prstGeom prst="straightConnector1">
            <a:avLst/>
          </a:prstGeom>
          <a:noFill/>
          <a:ln w="38100" algn="ctr">
            <a:solidFill>
              <a:schemeClr val="bg1">
                <a:lumMod val="60000"/>
                <a:lumOff val="40000"/>
              </a:schemeClr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50" grpId="0"/>
      <p:bldP spid="15" grpId="0" animBg="1"/>
      <p:bldP spid="21" grpId="0" animBg="1"/>
      <p:bldP spid="22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t-BR" smtClean="0">
                <a:solidFill>
                  <a:srgbClr val="FF3300"/>
                </a:solidFill>
              </a:rPr>
              <a:t>Eletromagnetismo</a:t>
            </a:r>
          </a:p>
        </p:txBody>
      </p:sp>
      <p:sp>
        <p:nvSpPr>
          <p:cNvPr id="468995" name="Text Box 3"/>
          <p:cNvSpPr txBox="1">
            <a:spLocks noChangeArrowheads="1"/>
          </p:cNvSpPr>
          <p:nvPr/>
        </p:nvSpPr>
        <p:spPr bwMode="auto">
          <a:xfrm>
            <a:off x="395288" y="1268413"/>
            <a:ext cx="22621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800">
                <a:solidFill>
                  <a:srgbClr val="FFFF00"/>
                </a:solidFill>
              </a:rPr>
              <a:t>Magnetismo</a:t>
            </a:r>
          </a:p>
        </p:txBody>
      </p:sp>
      <p:pic>
        <p:nvPicPr>
          <p:cNvPr id="468996" name="Picture 4" descr="2006-01-06_09-47-51-8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1341438"/>
            <a:ext cx="4608512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8997" name="Text Box 5"/>
          <p:cNvSpPr txBox="1">
            <a:spLocks noChangeArrowheads="1"/>
          </p:cNvSpPr>
          <p:nvPr/>
        </p:nvSpPr>
        <p:spPr bwMode="auto">
          <a:xfrm>
            <a:off x="611188" y="1844675"/>
            <a:ext cx="2808287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/>
              <a:t>É o estudo dos ímãs e suas propriedades</a:t>
            </a:r>
          </a:p>
        </p:txBody>
      </p:sp>
      <p:sp>
        <p:nvSpPr>
          <p:cNvPr id="468998" name="Rectangle 6"/>
          <p:cNvSpPr>
            <a:spLocks noChangeArrowheads="1"/>
          </p:cNvSpPr>
          <p:nvPr/>
        </p:nvSpPr>
        <p:spPr bwMode="auto">
          <a:xfrm>
            <a:off x="250825" y="4365625"/>
            <a:ext cx="43211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49263" eaLnBrk="0" hangingPunct="0">
              <a:tabLst>
                <a:tab pos="3429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3429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3429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3429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3429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b="0" i="0"/>
              <a:t>(i)  Apresentam dois pólos (NORTE – SUL)</a:t>
            </a:r>
          </a:p>
          <a:p>
            <a:pPr eaLnBrk="1" hangingPunct="1"/>
            <a:r>
              <a:rPr lang="pt-BR" altLang="pt-BR" b="0" i="0"/>
              <a:t>(ii) Pólos do mesmo nome se repelem e de nomes contrários se atraem.</a:t>
            </a:r>
          </a:p>
        </p:txBody>
      </p:sp>
      <p:pic>
        <p:nvPicPr>
          <p:cNvPr id="468999" name="Picture 7" descr="2006-01-06_09-48-53-89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25" y="4149725"/>
            <a:ext cx="421005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9000" name="Rectangle 8"/>
          <p:cNvSpPr>
            <a:spLocks noChangeArrowheads="1"/>
          </p:cNvSpPr>
          <p:nvPr/>
        </p:nvSpPr>
        <p:spPr bwMode="auto">
          <a:xfrm>
            <a:off x="755650" y="3689350"/>
            <a:ext cx="2778125" cy="579438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3200" i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Propriedades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8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8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8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89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89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89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89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89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89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89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89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68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68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9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9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9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90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90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90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90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90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90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90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90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468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468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8995" grpId="0"/>
      <p:bldP spid="468997" grpId="0"/>
      <p:bldP spid="468998" grpId="0"/>
      <p:bldP spid="46900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2F2F2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Text Box 2"/>
          <p:cNvSpPr txBox="1">
            <a:spLocks noChangeArrowheads="1"/>
          </p:cNvSpPr>
          <p:nvPr/>
        </p:nvSpPr>
        <p:spPr bwMode="auto">
          <a:xfrm>
            <a:off x="288925" y="20066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X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34925" y="115888"/>
            <a:ext cx="90360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i="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Treino da Regra da Mão Direita</a:t>
            </a:r>
          </a:p>
          <a:p>
            <a:pPr>
              <a:defRPr/>
            </a:pPr>
            <a:r>
              <a:rPr lang="pt-BR" i="0" dirty="0">
                <a:solidFill>
                  <a:srgbClr val="070800"/>
                </a:solidFill>
                <a:latin typeface="Arial" pitchFamily="34" charset="0"/>
              </a:rPr>
              <a:t>A figura representa o átomo de hidrogênio. O campo magnético criado pelo movimento do elétron no núcleo do átomo tem o sentido e a direção indicado por: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508000" y="1928813"/>
            <a:ext cx="23495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457200" indent="-4572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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Wingdings 2" pitchFamily="18" charset="2"/>
              </a:rPr>
              <a:t>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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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</a:t>
            </a:r>
            <a:endParaRPr lang="pt-BR" altLang="pt-BR" i="0">
              <a:solidFill>
                <a:srgbClr val="070800"/>
              </a:solidFill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7000875" y="2967038"/>
            <a:ext cx="500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v</a:t>
            </a:r>
          </a:p>
        </p:txBody>
      </p:sp>
      <p:sp>
        <p:nvSpPr>
          <p:cNvPr id="32774" name="Text Box 2"/>
          <p:cNvSpPr txBox="1">
            <a:spLocks noChangeArrowheads="1"/>
          </p:cNvSpPr>
          <p:nvPr/>
        </p:nvSpPr>
        <p:spPr bwMode="auto">
          <a:xfrm>
            <a:off x="6715125" y="3500438"/>
            <a:ext cx="1000125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800" i="0" baseline="30000">
                <a:solidFill>
                  <a:srgbClr val="070800"/>
                </a:solidFill>
              </a:rPr>
              <a:t>elétron</a:t>
            </a:r>
          </a:p>
        </p:txBody>
      </p:sp>
      <p:sp>
        <p:nvSpPr>
          <p:cNvPr id="12" name="Elipse 11"/>
          <p:cNvSpPr/>
          <p:nvPr/>
        </p:nvSpPr>
        <p:spPr bwMode="auto">
          <a:xfrm>
            <a:off x="5441950" y="3013075"/>
            <a:ext cx="227013" cy="201613"/>
          </a:xfrm>
          <a:prstGeom prst="ellipse">
            <a:avLst/>
          </a:prstGeom>
          <a:solidFill>
            <a:schemeClr val="accent2"/>
          </a:solidFill>
          <a:ln w="38100" cap="flat" cmpd="sng" algn="ctr">
            <a:solidFill>
              <a:srgbClr val="0708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4" name="Elipse 13"/>
          <p:cNvSpPr/>
          <p:nvPr/>
        </p:nvSpPr>
        <p:spPr bwMode="auto">
          <a:xfrm>
            <a:off x="4357688" y="1928813"/>
            <a:ext cx="2357437" cy="2428875"/>
          </a:xfrm>
          <a:prstGeom prst="ellipse">
            <a:avLst/>
          </a:prstGeom>
          <a:noFill/>
          <a:ln w="9525" cap="flat" cmpd="sng" algn="ctr">
            <a:solidFill>
              <a:srgbClr val="0708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cxnSp>
        <p:nvCxnSpPr>
          <p:cNvPr id="32777" name="Conector de seta reta 14"/>
          <p:cNvCxnSpPr>
            <a:cxnSpLocks noChangeShapeType="1"/>
          </p:cNvCxnSpPr>
          <p:nvPr/>
        </p:nvCxnSpPr>
        <p:spPr bwMode="auto">
          <a:xfrm rot="5400000" flipH="1" flipV="1">
            <a:off x="6474619" y="3104357"/>
            <a:ext cx="701675" cy="350837"/>
          </a:xfrm>
          <a:prstGeom prst="straightConnector1">
            <a:avLst/>
          </a:prstGeom>
          <a:noFill/>
          <a:ln w="57150" algn="ctr">
            <a:solidFill>
              <a:srgbClr val="00B05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Elipse 17"/>
          <p:cNvSpPr/>
          <p:nvPr/>
        </p:nvSpPr>
        <p:spPr bwMode="auto">
          <a:xfrm>
            <a:off x="6546850" y="3571875"/>
            <a:ext cx="142875" cy="142875"/>
          </a:xfrm>
          <a:prstGeom prst="ellipse">
            <a:avLst/>
          </a:prstGeom>
          <a:solidFill>
            <a:srgbClr val="070800"/>
          </a:solidFill>
          <a:ln w="38100" cap="flat" cmpd="sng" algn="ctr">
            <a:solidFill>
              <a:srgbClr val="0708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32779" name="Text Box 2"/>
          <p:cNvSpPr txBox="1">
            <a:spLocks noChangeArrowheads="1"/>
          </p:cNvSpPr>
          <p:nvPr/>
        </p:nvSpPr>
        <p:spPr bwMode="auto">
          <a:xfrm>
            <a:off x="4857750" y="3335338"/>
            <a:ext cx="1000125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800" i="0" baseline="30000">
                <a:solidFill>
                  <a:srgbClr val="070800"/>
                </a:solidFill>
              </a:rPr>
              <a:t>Núcleo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5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7475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pt-BR" smtClean="0">
                <a:solidFill>
                  <a:srgbClr val="FF3300"/>
                </a:solidFill>
              </a:rPr>
              <a:t>Força Eletromagnética </a:t>
            </a:r>
          </a:p>
        </p:txBody>
      </p:sp>
      <p:sp>
        <p:nvSpPr>
          <p:cNvPr id="495619" name="Rectangle 3"/>
          <p:cNvSpPr>
            <a:spLocks noChangeArrowheads="1"/>
          </p:cNvSpPr>
          <p:nvPr/>
        </p:nvSpPr>
        <p:spPr bwMode="auto">
          <a:xfrm>
            <a:off x="250825" y="1000125"/>
            <a:ext cx="8748713" cy="5453063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pt-BR" sz="3200" b="0" i="0">
                <a:latin typeface="Arial" pitchFamily="34" charset="0"/>
              </a:rPr>
              <a:t>O vetor indução magnética poderá dar origem a uma força magnética quando nela existir uma carga ou condutor percorrido por corrente.</a:t>
            </a:r>
          </a:p>
          <a:p>
            <a:pPr>
              <a:defRPr/>
            </a:pPr>
            <a:endParaRPr lang="pt-BR" sz="3200" b="0" i="0">
              <a:latin typeface="Arial" pitchFamily="34" charset="0"/>
            </a:endParaRPr>
          </a:p>
          <a:p>
            <a:pPr>
              <a:defRPr/>
            </a:pPr>
            <a:r>
              <a:rPr lang="pt-BR" sz="3200" b="0" i="0">
                <a:latin typeface="Arial" pitchFamily="34" charset="0"/>
              </a:rPr>
              <a:t>Esta força magnética existe em muitos equipamentos:</a:t>
            </a:r>
          </a:p>
          <a:p>
            <a:pPr>
              <a:defRPr/>
            </a:pPr>
            <a:r>
              <a:rPr lang="pt-BR" sz="3200" b="0" i="0">
                <a:latin typeface="Arial" pitchFamily="34" charset="0"/>
              </a:rPr>
              <a:t>	Televisão </a:t>
            </a:r>
          </a:p>
          <a:p>
            <a:pPr>
              <a:defRPr/>
            </a:pPr>
            <a:r>
              <a:rPr lang="pt-BR" sz="3200" b="0" i="0">
                <a:latin typeface="Arial" pitchFamily="34" charset="0"/>
              </a:rPr>
              <a:t>	Alto-falante</a:t>
            </a:r>
          </a:p>
          <a:p>
            <a:pPr>
              <a:defRPr/>
            </a:pPr>
            <a:r>
              <a:rPr lang="pt-BR" sz="3200" b="0" i="0">
                <a:latin typeface="Arial" pitchFamily="34" charset="0"/>
              </a:rPr>
              <a:t>	Ventilador</a:t>
            </a:r>
          </a:p>
          <a:p>
            <a:pPr>
              <a:defRPr/>
            </a:pPr>
            <a:r>
              <a:rPr lang="pt-BR" sz="3200" b="0" i="0">
                <a:latin typeface="Arial" pitchFamily="34" charset="0"/>
              </a:rPr>
              <a:t>	Ar condicionado</a:t>
            </a:r>
          </a:p>
          <a:p>
            <a:pPr>
              <a:defRPr/>
            </a:pPr>
            <a:r>
              <a:rPr lang="pt-BR" sz="3200" b="0" i="0">
                <a:latin typeface="Arial" pitchFamily="34" charset="0"/>
              </a:rPr>
              <a:t>	Motores elétricos em geral</a:t>
            </a:r>
            <a:endParaRPr lang="pt-BR" sz="3200" b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Text Box 2"/>
          <p:cNvSpPr txBox="1">
            <a:spLocks noChangeArrowheads="1"/>
          </p:cNvSpPr>
          <p:nvPr/>
        </p:nvSpPr>
        <p:spPr bwMode="auto">
          <a:xfrm>
            <a:off x="250825" y="1181100"/>
            <a:ext cx="53292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800">
                <a:solidFill>
                  <a:srgbClr val="FFFF00"/>
                </a:solidFill>
              </a:rPr>
              <a:t>Força magnética  sobre carga </a:t>
            </a:r>
          </a:p>
        </p:txBody>
      </p:sp>
      <p:pic>
        <p:nvPicPr>
          <p:cNvPr id="497667" name="Picture 3" descr="2006-01-06_09-54-56-39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052513"/>
            <a:ext cx="3095625" cy="240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7668" name="Text Box 4"/>
          <p:cNvSpPr txBox="1">
            <a:spLocks noChangeArrowheads="1"/>
          </p:cNvSpPr>
          <p:nvPr/>
        </p:nvSpPr>
        <p:spPr bwMode="auto">
          <a:xfrm>
            <a:off x="395288" y="3644900"/>
            <a:ext cx="511333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800">
                <a:solidFill>
                  <a:srgbClr val="FFFF00"/>
                </a:solidFill>
              </a:rPr>
              <a:t>Força magnética sobre fio condutor</a:t>
            </a:r>
          </a:p>
        </p:txBody>
      </p:sp>
      <p:pic>
        <p:nvPicPr>
          <p:cNvPr id="497669" name="Picture 5" descr="2006-01-06_09-56-33-65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716338"/>
            <a:ext cx="30956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7670" name="Text Box 6"/>
          <p:cNvSpPr txBox="1">
            <a:spLocks noChangeArrowheads="1"/>
          </p:cNvSpPr>
          <p:nvPr/>
        </p:nvSpPr>
        <p:spPr bwMode="auto">
          <a:xfrm>
            <a:off x="685800" y="2117725"/>
            <a:ext cx="4318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800">
                <a:solidFill>
                  <a:srgbClr val="FF9900"/>
                </a:solidFill>
              </a:rPr>
              <a:t>F</a:t>
            </a:r>
            <a:r>
              <a:rPr lang="pt-BR" altLang="pt-BR" sz="2800" baseline="-25000">
                <a:solidFill>
                  <a:srgbClr val="FF9900"/>
                </a:solidFill>
              </a:rPr>
              <a:t>m</a:t>
            </a:r>
            <a:r>
              <a:rPr lang="pt-BR" altLang="pt-BR" sz="2800">
                <a:solidFill>
                  <a:srgbClr val="FF9900"/>
                </a:solidFill>
              </a:rPr>
              <a:t> = B . q . v </a:t>
            </a:r>
            <a:r>
              <a:rPr lang="en-US" altLang="pt-BR" sz="2800">
                <a:solidFill>
                  <a:srgbClr val="FF9900"/>
                </a:solidFill>
              </a:rPr>
              <a:t>. sen</a:t>
            </a:r>
            <a:r>
              <a:rPr lang="ru-RU" altLang="pt-BR" sz="2800">
                <a:solidFill>
                  <a:srgbClr val="FF9900"/>
                </a:solidFill>
                <a:cs typeface="Arial" charset="0"/>
              </a:rPr>
              <a:t>Ө</a:t>
            </a:r>
          </a:p>
        </p:txBody>
      </p:sp>
      <p:sp>
        <p:nvSpPr>
          <p:cNvPr id="497671" name="Text Box 7"/>
          <p:cNvSpPr txBox="1">
            <a:spLocks noChangeArrowheads="1"/>
          </p:cNvSpPr>
          <p:nvPr/>
        </p:nvSpPr>
        <p:spPr bwMode="auto">
          <a:xfrm>
            <a:off x="757238" y="4941888"/>
            <a:ext cx="3743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800">
                <a:solidFill>
                  <a:srgbClr val="FF9900"/>
                </a:solidFill>
              </a:rPr>
              <a:t>F</a:t>
            </a:r>
            <a:r>
              <a:rPr lang="pt-BR" altLang="pt-BR" sz="2800" baseline="-25000">
                <a:solidFill>
                  <a:srgbClr val="FF9900"/>
                </a:solidFill>
              </a:rPr>
              <a:t>m</a:t>
            </a:r>
            <a:r>
              <a:rPr lang="pt-BR" altLang="pt-BR" sz="2800">
                <a:solidFill>
                  <a:srgbClr val="FF9900"/>
                </a:solidFill>
              </a:rPr>
              <a:t> = B . i . </a:t>
            </a:r>
            <a:r>
              <a:rPr lang="en-US" altLang="pt-BR" sz="2800">
                <a:solidFill>
                  <a:srgbClr val="FF9900"/>
                </a:solidFill>
                <a:cs typeface="Arial" charset="0"/>
              </a:rPr>
              <a:t>L</a:t>
            </a:r>
            <a:r>
              <a:rPr lang="en-US" altLang="pt-BR" sz="2800">
                <a:solidFill>
                  <a:srgbClr val="FF9900"/>
                </a:solidFill>
              </a:rPr>
              <a:t> . sen</a:t>
            </a:r>
            <a:r>
              <a:rPr lang="ru-RU" altLang="pt-BR" sz="2800">
                <a:solidFill>
                  <a:srgbClr val="FF9900"/>
                </a:solidFill>
                <a:cs typeface="Arial" charset="0"/>
              </a:rPr>
              <a:t>Ө</a:t>
            </a:r>
          </a:p>
        </p:txBody>
      </p:sp>
      <p:sp>
        <p:nvSpPr>
          <p:cNvPr id="497672" name="Rectangle 8"/>
          <p:cNvSpPr>
            <a:spLocks noGrp="1" noChangeArrowheads="1"/>
          </p:cNvSpPr>
          <p:nvPr>
            <p:ph type="title"/>
          </p:nvPr>
        </p:nvSpPr>
        <p:spPr>
          <a:xfrm>
            <a:off x="468313" y="117475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pt-BR" smtClean="0">
                <a:solidFill>
                  <a:srgbClr val="FF3300"/>
                </a:solidFill>
              </a:rPr>
              <a:t>Eletromagnetismo</a:t>
            </a:r>
          </a:p>
        </p:txBody>
      </p:sp>
      <p:sp>
        <p:nvSpPr>
          <p:cNvPr id="497673" name="Rectangle 9"/>
          <p:cNvSpPr>
            <a:spLocks noChangeArrowheads="1"/>
          </p:cNvSpPr>
          <p:nvPr/>
        </p:nvSpPr>
        <p:spPr bwMode="auto">
          <a:xfrm>
            <a:off x="539750" y="1989138"/>
            <a:ext cx="3816350" cy="86360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97674" name="Rectangle 10"/>
          <p:cNvSpPr>
            <a:spLocks noChangeArrowheads="1"/>
          </p:cNvSpPr>
          <p:nvPr/>
        </p:nvSpPr>
        <p:spPr bwMode="auto">
          <a:xfrm>
            <a:off x="611188" y="4797425"/>
            <a:ext cx="3744912" cy="86360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97675" name="Rectangle 11"/>
          <p:cNvSpPr>
            <a:spLocks noChangeArrowheads="1"/>
          </p:cNvSpPr>
          <p:nvPr/>
        </p:nvSpPr>
        <p:spPr bwMode="auto">
          <a:xfrm>
            <a:off x="323850" y="5991225"/>
            <a:ext cx="8820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b="0" i="0">
                <a:solidFill>
                  <a:srgbClr val="DCEA2C"/>
                </a:solidFill>
              </a:rPr>
              <a:t>Para determinar o sentido do vetor </a:t>
            </a:r>
            <a:r>
              <a:rPr lang="pt-BR" altLang="pt-BR">
                <a:solidFill>
                  <a:srgbClr val="FFFF00"/>
                </a:solidFill>
              </a:rPr>
              <a:t>Força magnética</a:t>
            </a:r>
            <a:r>
              <a:rPr lang="pt-BR" altLang="pt-BR" b="0" i="0">
                <a:solidFill>
                  <a:srgbClr val="DCEA2C"/>
                </a:solidFill>
              </a:rPr>
              <a:t> utiliza-se a regra do tapa (com a mão direita).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49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49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3000"/>
                                        <p:tgtEl>
                                          <p:spTgt spid="49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3000"/>
                                        <p:tgtEl>
                                          <p:spTgt spid="49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497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3000"/>
                                        <p:tgtEl>
                                          <p:spTgt spid="49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49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97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97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7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97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7666" grpId="0"/>
      <p:bldP spid="497668" grpId="0"/>
      <p:bldP spid="497670" grpId="0"/>
      <p:bldP spid="497671" grpId="0"/>
      <p:bldP spid="497673" grpId="0" animBg="1"/>
      <p:bldP spid="497674" grpId="0" animBg="1"/>
      <p:bldP spid="49767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7475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pt-BR" smtClean="0">
                <a:solidFill>
                  <a:srgbClr val="FF3300"/>
                </a:solidFill>
              </a:rPr>
              <a:t>Força Eletromagnética </a:t>
            </a:r>
          </a:p>
        </p:txBody>
      </p:sp>
      <p:pic>
        <p:nvPicPr>
          <p:cNvPr id="35843" name="Picture 3" descr="figuras 29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125538"/>
            <a:ext cx="6338888" cy="275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6820" name="Rectangle 4"/>
          <p:cNvSpPr>
            <a:spLocks noChangeArrowheads="1"/>
          </p:cNvSpPr>
          <p:nvPr/>
        </p:nvSpPr>
        <p:spPr bwMode="auto">
          <a:xfrm>
            <a:off x="2843213" y="4014788"/>
            <a:ext cx="2376487" cy="2654300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pt-BR" sz="2800" b="0" i="0">
                <a:latin typeface="Arial" pitchFamily="34" charset="0"/>
              </a:rPr>
              <a:t>Se a carga for </a:t>
            </a:r>
            <a:r>
              <a:rPr lang="pt-BR" sz="2800" b="0" i="0">
                <a:solidFill>
                  <a:srgbClr val="FF9900"/>
                </a:solidFill>
                <a:latin typeface="Arial" pitchFamily="34" charset="0"/>
              </a:rPr>
              <a:t>positiva</a:t>
            </a:r>
            <a:r>
              <a:rPr lang="pt-BR" sz="2800" b="0" i="0">
                <a:latin typeface="Arial" pitchFamily="34" charset="0"/>
              </a:rPr>
              <a:t> o tapa é dado com a </a:t>
            </a:r>
            <a:r>
              <a:rPr lang="pt-BR" sz="2800" b="0" i="0">
                <a:solidFill>
                  <a:srgbClr val="FF9900"/>
                </a:solidFill>
                <a:latin typeface="Arial" pitchFamily="34" charset="0"/>
              </a:rPr>
              <a:t>palma</a:t>
            </a:r>
            <a:r>
              <a:rPr lang="pt-BR" sz="2800" b="0" i="0">
                <a:latin typeface="Arial" pitchFamily="34" charset="0"/>
              </a:rPr>
              <a:t> da mão direita.</a:t>
            </a:r>
            <a:endParaRPr lang="pt-BR" sz="2800" b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546821" name="Rectangle 5"/>
          <p:cNvSpPr>
            <a:spLocks noChangeArrowheads="1"/>
          </p:cNvSpPr>
          <p:nvPr/>
        </p:nvSpPr>
        <p:spPr bwMode="auto">
          <a:xfrm>
            <a:off x="179388" y="1144588"/>
            <a:ext cx="2232025" cy="5453062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pt-BR" sz="3200" b="0" i="0">
                <a:latin typeface="Arial" pitchFamily="34" charset="0"/>
              </a:rPr>
              <a:t>A força magnética somente surgirá se a carga estiver em movimento não paralelo ao campo magnético.</a:t>
            </a:r>
            <a:endParaRPr lang="pt-BR" sz="3200" b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546822" name="Rectangle 6"/>
          <p:cNvSpPr>
            <a:spLocks noChangeArrowheads="1"/>
          </p:cNvSpPr>
          <p:nvPr/>
        </p:nvSpPr>
        <p:spPr bwMode="auto">
          <a:xfrm>
            <a:off x="6372225" y="4005263"/>
            <a:ext cx="2376488" cy="2654300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pt-BR" sz="2800" b="0" i="0">
                <a:latin typeface="Arial" pitchFamily="34" charset="0"/>
              </a:rPr>
              <a:t>Se a carga for </a:t>
            </a:r>
            <a:r>
              <a:rPr lang="pt-BR" sz="2800" b="0" i="0">
                <a:solidFill>
                  <a:srgbClr val="FF9900"/>
                </a:solidFill>
                <a:latin typeface="Arial" pitchFamily="34" charset="0"/>
              </a:rPr>
              <a:t>negativa</a:t>
            </a:r>
            <a:r>
              <a:rPr lang="pt-BR" sz="2800" b="0" i="0">
                <a:latin typeface="Arial" pitchFamily="34" charset="0"/>
              </a:rPr>
              <a:t> o tapa é dado com o </a:t>
            </a:r>
            <a:r>
              <a:rPr lang="pt-BR" sz="2800" b="0" i="0">
                <a:solidFill>
                  <a:srgbClr val="FF9900"/>
                </a:solidFill>
                <a:latin typeface="Arial" pitchFamily="34" charset="0"/>
              </a:rPr>
              <a:t>dorso</a:t>
            </a:r>
            <a:r>
              <a:rPr lang="pt-BR" sz="2800" b="0" i="0">
                <a:latin typeface="Arial" pitchFamily="34" charset="0"/>
              </a:rPr>
              <a:t> da mão direita.</a:t>
            </a:r>
            <a:endParaRPr lang="pt-BR" sz="2800" b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Text Box 2"/>
          <p:cNvSpPr txBox="1">
            <a:spLocks noChangeArrowheads="1"/>
          </p:cNvSpPr>
          <p:nvPr/>
        </p:nvSpPr>
        <p:spPr bwMode="auto">
          <a:xfrm>
            <a:off x="971550" y="101600"/>
            <a:ext cx="78232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4000">
                <a:solidFill>
                  <a:srgbClr val="FFFF00"/>
                </a:solidFill>
              </a:rPr>
              <a:t>Força magnética entre condutores paralelos</a:t>
            </a:r>
          </a:p>
        </p:txBody>
      </p:sp>
      <p:pic>
        <p:nvPicPr>
          <p:cNvPr id="499715" name="Picture 3" descr="2006-01-06_10-02-08-37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557338"/>
            <a:ext cx="3816350" cy="314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9716" name="Picture 4" descr="2006-01-06_10-02-47-1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557338"/>
            <a:ext cx="3600450" cy="313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130550" y="5661025"/>
            <a:ext cx="3313113" cy="1074738"/>
            <a:chOff x="1882" y="2956"/>
            <a:chExt cx="2087" cy="677"/>
          </a:xfrm>
        </p:grpSpPr>
        <p:sp>
          <p:nvSpPr>
            <p:cNvPr id="36873" name="Text Box 6"/>
            <p:cNvSpPr txBox="1">
              <a:spLocks noChangeArrowheads="1"/>
            </p:cNvSpPr>
            <p:nvPr/>
          </p:nvSpPr>
          <p:spPr bwMode="auto">
            <a:xfrm>
              <a:off x="2051" y="2956"/>
              <a:ext cx="1428" cy="6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30000"/>
                </a:spcBef>
              </a:pPr>
              <a:r>
                <a:rPr lang="pt-BR" altLang="pt-BR" i="0">
                  <a:cs typeface="Arial" charset="0"/>
                </a:rPr>
                <a:t>        </a:t>
              </a:r>
              <a:r>
                <a:rPr lang="el-GR" altLang="pt-BR" sz="2800">
                  <a:solidFill>
                    <a:srgbClr val="FFFF00"/>
                  </a:solidFill>
                  <a:cs typeface="Arial" charset="0"/>
                </a:rPr>
                <a:t>μ</a:t>
              </a:r>
              <a:r>
                <a:rPr lang="pt-BR" altLang="pt-BR" sz="2800" baseline="-25000">
                  <a:solidFill>
                    <a:srgbClr val="FFFF00"/>
                  </a:solidFill>
                  <a:cs typeface="Arial" charset="0"/>
                </a:rPr>
                <a:t>0</a:t>
              </a:r>
              <a:r>
                <a:rPr lang="pt-BR" altLang="pt-BR" sz="2800">
                  <a:solidFill>
                    <a:srgbClr val="FFFF00"/>
                  </a:solidFill>
                  <a:cs typeface="Arial" charset="0"/>
                </a:rPr>
                <a:t>    i</a:t>
              </a:r>
              <a:r>
                <a:rPr lang="pt-BR" altLang="pt-BR" sz="2800" baseline="-25000">
                  <a:solidFill>
                    <a:srgbClr val="FFFF00"/>
                  </a:solidFill>
                  <a:cs typeface="Arial" charset="0"/>
                </a:rPr>
                <a:t>1</a:t>
              </a:r>
              <a:r>
                <a:rPr lang="pt-BR" altLang="pt-BR" sz="2800">
                  <a:solidFill>
                    <a:srgbClr val="FFFF00"/>
                  </a:solidFill>
                  <a:cs typeface="Arial" charset="0"/>
                </a:rPr>
                <a:t>i</a:t>
              </a:r>
              <a:r>
                <a:rPr lang="pt-BR" altLang="pt-BR" sz="2800" baseline="-25000">
                  <a:solidFill>
                    <a:srgbClr val="FFFF00"/>
                  </a:solidFill>
                  <a:cs typeface="Arial" charset="0"/>
                </a:rPr>
                <a:t>2   </a:t>
              </a:r>
              <a:endParaRPr lang="pt-BR" altLang="pt-BR" sz="2800">
                <a:solidFill>
                  <a:srgbClr val="FFFF00"/>
                </a:solidFill>
                <a:cs typeface="Arial" charset="0"/>
              </a:endParaRPr>
            </a:p>
            <a:p>
              <a:pPr eaLnBrk="1" hangingPunct="1">
                <a:spcBef>
                  <a:spcPct val="30000"/>
                </a:spcBef>
              </a:pPr>
              <a:r>
                <a:rPr lang="pt-BR" altLang="pt-BR" sz="2800">
                  <a:solidFill>
                    <a:srgbClr val="FFFF00"/>
                  </a:solidFill>
                  <a:cs typeface="Arial" charset="0"/>
                </a:rPr>
                <a:t>      2</a:t>
              </a:r>
              <a:r>
                <a:rPr lang="el-GR" altLang="pt-BR" sz="2800">
                  <a:solidFill>
                    <a:srgbClr val="FFFF00"/>
                  </a:solidFill>
                  <a:cs typeface="Arial" charset="0"/>
                </a:rPr>
                <a:t>π</a:t>
              </a:r>
              <a:r>
                <a:rPr lang="pt-BR" altLang="pt-BR" sz="2800">
                  <a:solidFill>
                    <a:srgbClr val="FFFF00"/>
                  </a:solidFill>
                  <a:cs typeface="Arial" charset="0"/>
                </a:rPr>
                <a:t>    r</a:t>
              </a:r>
              <a:endParaRPr lang="el-GR" altLang="pt-BR" sz="2800">
                <a:solidFill>
                  <a:srgbClr val="FFFF00"/>
                </a:solidFill>
                <a:cs typeface="Arial" charset="0"/>
              </a:endParaRPr>
            </a:p>
          </p:txBody>
        </p:sp>
        <p:sp>
          <p:nvSpPr>
            <p:cNvPr id="499719" name="Line 7"/>
            <p:cNvSpPr>
              <a:spLocks noChangeShapeType="1"/>
            </p:cNvSpPr>
            <p:nvPr/>
          </p:nvSpPr>
          <p:spPr bwMode="auto">
            <a:xfrm>
              <a:off x="2472" y="3294"/>
              <a:ext cx="317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99720" name="Line 8"/>
            <p:cNvSpPr>
              <a:spLocks noChangeShapeType="1"/>
            </p:cNvSpPr>
            <p:nvPr/>
          </p:nvSpPr>
          <p:spPr bwMode="auto">
            <a:xfrm>
              <a:off x="3016" y="3294"/>
              <a:ext cx="317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6876" name="Text Box 9"/>
            <p:cNvSpPr txBox="1">
              <a:spLocks noChangeArrowheads="1"/>
            </p:cNvSpPr>
            <p:nvPr/>
          </p:nvSpPr>
          <p:spPr bwMode="auto">
            <a:xfrm>
              <a:off x="2784" y="3022"/>
              <a:ext cx="1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pt-BR" altLang="pt-BR" sz="3200" i="0">
                  <a:solidFill>
                    <a:srgbClr val="FFFF00"/>
                  </a:solidFill>
                </a:rPr>
                <a:t>.</a:t>
              </a:r>
            </a:p>
          </p:txBody>
        </p:sp>
        <p:sp>
          <p:nvSpPr>
            <p:cNvPr id="36877" name="Text Box 10"/>
            <p:cNvSpPr txBox="1">
              <a:spLocks noChangeArrowheads="1"/>
            </p:cNvSpPr>
            <p:nvPr/>
          </p:nvSpPr>
          <p:spPr bwMode="auto">
            <a:xfrm>
              <a:off x="3328" y="3022"/>
              <a:ext cx="1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pt-BR" altLang="pt-BR" sz="3200" i="0">
                  <a:solidFill>
                    <a:srgbClr val="FFFF00"/>
                  </a:solidFill>
                </a:rPr>
                <a:t>.</a:t>
              </a:r>
            </a:p>
          </p:txBody>
        </p:sp>
        <p:sp>
          <p:nvSpPr>
            <p:cNvPr id="36878" name="Text Box 11"/>
            <p:cNvSpPr txBox="1">
              <a:spLocks noChangeArrowheads="1"/>
            </p:cNvSpPr>
            <p:nvPr/>
          </p:nvSpPr>
          <p:spPr bwMode="auto">
            <a:xfrm>
              <a:off x="1882" y="3113"/>
              <a:ext cx="77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pt-BR" sz="2800">
                  <a:solidFill>
                    <a:srgbClr val="FFFF00"/>
                  </a:solidFill>
                </a:rPr>
                <a:t>F</a:t>
              </a:r>
              <a:r>
                <a:rPr lang="pt-BR" altLang="pt-BR" sz="2800" baseline="-25000">
                  <a:solidFill>
                    <a:srgbClr val="FFFF00"/>
                  </a:solidFill>
                </a:rPr>
                <a:t>m </a:t>
              </a:r>
              <a:r>
                <a:rPr lang="pt-BR" altLang="pt-BR" sz="2800">
                  <a:solidFill>
                    <a:srgbClr val="FFFF00"/>
                  </a:solidFill>
                </a:rPr>
                <a:t>=</a:t>
              </a:r>
            </a:p>
          </p:txBody>
        </p:sp>
        <p:sp>
          <p:nvSpPr>
            <p:cNvPr id="36879" name="Text Box 12"/>
            <p:cNvSpPr txBox="1">
              <a:spLocks noChangeArrowheads="1"/>
            </p:cNvSpPr>
            <p:nvPr/>
          </p:nvSpPr>
          <p:spPr bwMode="auto">
            <a:xfrm>
              <a:off x="3470" y="3113"/>
              <a:ext cx="49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pt-BR" i="0">
                  <a:solidFill>
                    <a:srgbClr val="FFFF00"/>
                  </a:solidFill>
                </a:rPr>
                <a:t>L</a:t>
              </a:r>
            </a:p>
          </p:txBody>
        </p:sp>
      </p:grpSp>
      <p:sp>
        <p:nvSpPr>
          <p:cNvPr id="499725" name="Rectangle 13"/>
          <p:cNvSpPr>
            <a:spLocks noChangeArrowheads="1"/>
          </p:cNvSpPr>
          <p:nvPr/>
        </p:nvSpPr>
        <p:spPr bwMode="auto">
          <a:xfrm>
            <a:off x="2987675" y="5734050"/>
            <a:ext cx="3241675" cy="1008063"/>
          </a:xfrm>
          <a:prstGeom prst="rect">
            <a:avLst/>
          </a:prstGeom>
          <a:noFill/>
          <a:ln w="38100" algn="ctr">
            <a:solidFill>
              <a:srgbClr val="F1252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99726" name="Text Box 14"/>
          <p:cNvSpPr txBox="1">
            <a:spLocks noChangeArrowheads="1"/>
          </p:cNvSpPr>
          <p:nvPr/>
        </p:nvSpPr>
        <p:spPr bwMode="auto">
          <a:xfrm>
            <a:off x="827088" y="4700588"/>
            <a:ext cx="36734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>
                <a:solidFill>
                  <a:srgbClr val="FFFF00"/>
                </a:solidFill>
              </a:rPr>
              <a:t>Correntes de mesmo sentido: atração</a:t>
            </a:r>
          </a:p>
        </p:txBody>
      </p:sp>
      <p:sp>
        <p:nvSpPr>
          <p:cNvPr id="499727" name="Text Box 15"/>
          <p:cNvSpPr txBox="1">
            <a:spLocks noChangeArrowheads="1"/>
          </p:cNvSpPr>
          <p:nvPr/>
        </p:nvSpPr>
        <p:spPr bwMode="auto">
          <a:xfrm>
            <a:off x="5076825" y="4724400"/>
            <a:ext cx="36734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>
                <a:solidFill>
                  <a:srgbClr val="FFFF00"/>
                </a:solidFill>
              </a:rPr>
              <a:t>Correntes de sentidos contrários: repulsão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9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9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9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9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9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99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99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49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99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99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49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9714" grpId="0"/>
      <p:bldP spid="499725" grpId="0" animBg="1"/>
      <p:bldP spid="499726" grpId="0"/>
      <p:bldP spid="49972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tx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Text Box 2"/>
          <p:cNvSpPr txBox="1">
            <a:spLocks noChangeArrowheads="1"/>
          </p:cNvSpPr>
          <p:nvPr/>
        </p:nvSpPr>
        <p:spPr bwMode="auto">
          <a:xfrm>
            <a:off x="341313" y="3013075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X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34925" y="115888"/>
            <a:ext cx="903605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i="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Treino da Regra do Tapa</a:t>
            </a:r>
          </a:p>
          <a:p>
            <a:pPr>
              <a:defRPr/>
            </a:pPr>
            <a:r>
              <a:rPr lang="pt-BR" i="0" dirty="0">
                <a:solidFill>
                  <a:srgbClr val="070800"/>
                </a:solidFill>
                <a:latin typeface="Arial" pitchFamily="34" charset="0"/>
              </a:rPr>
              <a:t>Um condutor reto que está inserido em um campo magnético é percorrido por uma corrente “</a:t>
            </a:r>
            <a:r>
              <a:rPr lang="pt-BR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i</a:t>
            </a:r>
            <a:r>
              <a:rPr lang="pt-BR" i="0" dirty="0">
                <a:solidFill>
                  <a:srgbClr val="070800"/>
                </a:solidFill>
                <a:latin typeface="Arial" pitchFamily="34" charset="0"/>
              </a:rPr>
              <a:t>” como indica a figura. A alternativa que melhor representa o sentido e a direção do vetor força magnética que atua no condutor é:</a:t>
            </a:r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579438" y="2205038"/>
            <a:ext cx="23495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457200" indent="-4572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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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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Wingdings 2" pitchFamily="18" charset="2"/>
              </a:rPr>
              <a:t>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</a:t>
            </a:r>
            <a:endParaRPr lang="pt-BR" altLang="pt-BR" i="0">
              <a:solidFill>
                <a:srgbClr val="070800"/>
              </a:solidFill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5286375" y="1857375"/>
            <a:ext cx="5000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</a:t>
            </a:r>
          </a:p>
        </p:txBody>
      </p:sp>
      <p:graphicFrame>
        <p:nvGraphicFramePr>
          <p:cNvPr id="9218" name="Object 6"/>
          <p:cNvGraphicFramePr>
            <a:graphicFrameLocks noChangeAspect="1"/>
          </p:cNvGraphicFramePr>
          <p:nvPr/>
        </p:nvGraphicFramePr>
        <p:xfrm>
          <a:off x="2947988" y="2244725"/>
          <a:ext cx="439737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ção" r:id="rId4" imgW="152280" imgH="215640" progId="Equation.3">
                  <p:embed/>
                </p:oleObj>
              </mc:Choice>
              <mc:Fallback>
                <p:oleObj name="Equação" r:id="rId4" imgW="15228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7988" y="2244725"/>
                        <a:ext cx="439737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AutoShape 9"/>
          <p:cNvSpPr>
            <a:spLocks noChangeArrowheads="1"/>
          </p:cNvSpPr>
          <p:nvPr/>
        </p:nvSpPr>
        <p:spPr bwMode="auto">
          <a:xfrm rot="5400000">
            <a:off x="4871245" y="1177131"/>
            <a:ext cx="360362" cy="5572125"/>
          </a:xfrm>
          <a:prstGeom prst="can">
            <a:avLst>
              <a:gd name="adj" fmla="val 37453"/>
            </a:avLst>
          </a:prstGeom>
          <a:solidFill>
            <a:srgbClr val="FF9900"/>
          </a:solidFill>
          <a:ln w="28575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cxnSp>
        <p:nvCxnSpPr>
          <p:cNvPr id="9225" name="Conector de seta reta 14"/>
          <p:cNvCxnSpPr>
            <a:cxnSpLocks noChangeShapeType="1"/>
          </p:cNvCxnSpPr>
          <p:nvPr/>
        </p:nvCxnSpPr>
        <p:spPr bwMode="auto">
          <a:xfrm>
            <a:off x="7786688" y="3971925"/>
            <a:ext cx="596900" cy="0"/>
          </a:xfrm>
          <a:prstGeom prst="straightConnector1">
            <a:avLst/>
          </a:prstGeom>
          <a:noFill/>
          <a:ln w="571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7929563" y="3257550"/>
            <a:ext cx="500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</a:t>
            </a:r>
          </a:p>
        </p:txBody>
      </p:sp>
      <p:sp>
        <p:nvSpPr>
          <p:cNvPr id="9227" name="Text Box 2"/>
          <p:cNvSpPr txBox="1">
            <a:spLocks noChangeArrowheads="1"/>
          </p:cNvSpPr>
          <p:nvPr/>
        </p:nvSpPr>
        <p:spPr bwMode="auto">
          <a:xfrm>
            <a:off x="2500313" y="2566988"/>
            <a:ext cx="5143500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3600" i="0">
                <a:solidFill>
                  <a:srgbClr val="0033CC"/>
                </a:solidFill>
                <a:sym typeface="Symbol" pitchFamily="18" charset="2"/>
              </a:rPr>
              <a:t>                     </a:t>
            </a:r>
          </a:p>
          <a:p>
            <a:pPr eaLnBrk="1" hangingPunct="1"/>
            <a:r>
              <a:rPr lang="pt-BR" altLang="pt-BR" sz="900" i="0">
                <a:solidFill>
                  <a:srgbClr val="0033CC"/>
                </a:solidFill>
                <a:sym typeface="Symbol" pitchFamily="18" charset="2"/>
              </a:rPr>
              <a:t> </a:t>
            </a:r>
            <a:endParaRPr lang="pt-BR" altLang="pt-BR" sz="100" i="0">
              <a:solidFill>
                <a:srgbClr val="0033CC"/>
              </a:solidFill>
              <a:sym typeface="Symbol" pitchFamily="18" charset="2"/>
            </a:endParaRPr>
          </a:p>
          <a:p>
            <a:pPr eaLnBrk="1" hangingPunct="1"/>
            <a:r>
              <a:rPr lang="pt-BR" altLang="pt-BR" sz="3600" i="0">
                <a:solidFill>
                  <a:srgbClr val="0033CC"/>
                </a:solidFill>
                <a:sym typeface="Symbol" pitchFamily="18" charset="2"/>
              </a:rPr>
              <a:t>                     </a:t>
            </a:r>
          </a:p>
          <a:p>
            <a:pPr eaLnBrk="1" hangingPunct="1"/>
            <a:endParaRPr lang="pt-BR" altLang="pt-BR" sz="1400" i="0">
              <a:solidFill>
                <a:srgbClr val="0033CC"/>
              </a:solidFill>
              <a:sym typeface="Symbol" pitchFamily="18" charset="2"/>
            </a:endParaRPr>
          </a:p>
          <a:p>
            <a:pPr eaLnBrk="1" hangingPunct="1"/>
            <a:r>
              <a:rPr lang="pt-BR" altLang="pt-BR" sz="3600" i="0">
                <a:solidFill>
                  <a:srgbClr val="0033CC"/>
                </a:solidFill>
                <a:sym typeface="Symbol" pitchFamily="18" charset="2"/>
              </a:rPr>
              <a:t>                     </a:t>
            </a:r>
          </a:p>
          <a:p>
            <a:pPr eaLnBrk="1" hangingPunct="1"/>
            <a:endParaRPr lang="pt-BR" altLang="pt-BR" sz="1400" i="0">
              <a:solidFill>
                <a:srgbClr val="0033CC"/>
              </a:solidFill>
              <a:sym typeface="Symbol" pitchFamily="18" charset="2"/>
            </a:endParaRPr>
          </a:p>
          <a:p>
            <a:pPr eaLnBrk="1" hangingPunct="1"/>
            <a:r>
              <a:rPr lang="pt-BR" altLang="pt-BR" sz="3600" i="0">
                <a:solidFill>
                  <a:srgbClr val="0033CC"/>
                </a:solidFill>
                <a:sym typeface="Symbol" pitchFamily="18" charset="2"/>
              </a:rPr>
              <a:t>                     </a:t>
            </a:r>
          </a:p>
        </p:txBody>
      </p:sp>
      <p:cxnSp>
        <p:nvCxnSpPr>
          <p:cNvPr id="15" name="Conector de seta reta 14"/>
          <p:cNvCxnSpPr>
            <a:cxnSpLocks noChangeShapeType="1"/>
          </p:cNvCxnSpPr>
          <p:nvPr/>
        </p:nvCxnSpPr>
        <p:spPr bwMode="auto">
          <a:xfrm rot="5400000" flipH="1" flipV="1">
            <a:off x="4107657" y="2964656"/>
            <a:ext cx="1930400" cy="1587"/>
          </a:xfrm>
          <a:prstGeom prst="straightConnector1">
            <a:avLst/>
          </a:prstGeom>
          <a:noFill/>
          <a:ln w="76200" algn="ctr">
            <a:solidFill>
              <a:srgbClr val="FFFF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50" grpId="0"/>
      <p:bldP spid="1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tx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Text Box 2"/>
          <p:cNvSpPr txBox="1">
            <a:spLocks noChangeArrowheads="1"/>
          </p:cNvSpPr>
          <p:nvPr/>
        </p:nvSpPr>
        <p:spPr bwMode="auto">
          <a:xfrm>
            <a:off x="571500" y="364331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X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34925" y="115888"/>
            <a:ext cx="903605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i="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Treino da Regra da Mão Direita</a:t>
            </a:r>
          </a:p>
          <a:p>
            <a:pPr>
              <a:defRPr/>
            </a:pPr>
            <a:r>
              <a:rPr lang="pt-BR" i="0" dirty="0">
                <a:solidFill>
                  <a:srgbClr val="070800"/>
                </a:solidFill>
                <a:latin typeface="Arial" pitchFamily="34" charset="0"/>
              </a:rPr>
              <a:t>Um condutor reto muito longo mergulhado em um campo magnético é percorrido por uma corrente “</a:t>
            </a:r>
            <a:r>
              <a:rPr lang="pt-BR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i</a:t>
            </a:r>
            <a:r>
              <a:rPr lang="pt-BR" i="0" dirty="0">
                <a:solidFill>
                  <a:srgbClr val="070800"/>
                </a:solidFill>
                <a:latin typeface="Arial" pitchFamily="34" charset="0"/>
              </a:rPr>
              <a:t>” como indica a figura. A alternativa que melhor representa o sentido e a direção do vetor força magnética que atua no condutor é:</a:t>
            </a:r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793750" y="2108200"/>
            <a:ext cx="2349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457200" indent="-4572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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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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Wingdings 2" pitchFamily="18" charset="2"/>
              </a:rPr>
              <a:t>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</a:t>
            </a:r>
          </a:p>
          <a:p>
            <a:pPr eaLnBrk="1" hangingPunct="1"/>
            <a:endParaRPr lang="pt-BR" altLang="pt-BR" i="0">
              <a:solidFill>
                <a:srgbClr val="070800"/>
              </a:solidFill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5118100" y="2143125"/>
            <a:ext cx="5000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</a:t>
            </a:r>
          </a:p>
        </p:txBody>
      </p:sp>
      <p:graphicFrame>
        <p:nvGraphicFramePr>
          <p:cNvPr id="10242" name="Object 6"/>
          <p:cNvGraphicFramePr>
            <a:graphicFrameLocks noChangeAspect="1"/>
          </p:cNvGraphicFramePr>
          <p:nvPr/>
        </p:nvGraphicFramePr>
        <p:xfrm>
          <a:off x="6232525" y="5715000"/>
          <a:ext cx="385763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Equação" r:id="rId4" imgW="152280" imgH="215640" progId="Equation.3">
                  <p:embed/>
                </p:oleObj>
              </mc:Choice>
              <mc:Fallback>
                <p:oleObj name="Equação" r:id="rId4" imgW="15228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2525" y="5715000"/>
                        <a:ext cx="385763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248" name="Conector de seta reta 14"/>
          <p:cNvCxnSpPr>
            <a:cxnSpLocks noChangeShapeType="1"/>
          </p:cNvCxnSpPr>
          <p:nvPr/>
        </p:nvCxnSpPr>
        <p:spPr bwMode="auto">
          <a:xfrm>
            <a:off x="3260725" y="3429000"/>
            <a:ext cx="3571875" cy="0"/>
          </a:xfrm>
          <a:prstGeom prst="straightConnector1">
            <a:avLst/>
          </a:prstGeom>
          <a:noFill/>
          <a:ln w="57150" algn="ctr">
            <a:solidFill>
              <a:srgbClr val="0033CC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9" name="Conector de seta reta 14"/>
          <p:cNvCxnSpPr>
            <a:cxnSpLocks noChangeShapeType="1"/>
          </p:cNvCxnSpPr>
          <p:nvPr/>
        </p:nvCxnSpPr>
        <p:spPr bwMode="auto">
          <a:xfrm>
            <a:off x="3260725" y="4286250"/>
            <a:ext cx="3571875" cy="0"/>
          </a:xfrm>
          <a:prstGeom prst="straightConnector1">
            <a:avLst/>
          </a:prstGeom>
          <a:noFill/>
          <a:ln w="57150" algn="ctr">
            <a:solidFill>
              <a:srgbClr val="0033CC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0" name="Conector de seta reta 14"/>
          <p:cNvCxnSpPr>
            <a:cxnSpLocks noChangeShapeType="1"/>
          </p:cNvCxnSpPr>
          <p:nvPr/>
        </p:nvCxnSpPr>
        <p:spPr bwMode="auto">
          <a:xfrm>
            <a:off x="3260725" y="5214938"/>
            <a:ext cx="3571875" cy="0"/>
          </a:xfrm>
          <a:prstGeom prst="straightConnector1">
            <a:avLst/>
          </a:prstGeom>
          <a:noFill/>
          <a:ln w="57150" algn="ctr">
            <a:solidFill>
              <a:srgbClr val="0033CC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AutoShape 9"/>
          <p:cNvSpPr>
            <a:spLocks noChangeArrowheads="1"/>
          </p:cNvSpPr>
          <p:nvPr/>
        </p:nvSpPr>
        <p:spPr bwMode="auto">
          <a:xfrm>
            <a:off x="4832350" y="2949575"/>
            <a:ext cx="360363" cy="3479800"/>
          </a:xfrm>
          <a:prstGeom prst="can">
            <a:avLst>
              <a:gd name="adj" fmla="val 37453"/>
            </a:avLst>
          </a:prstGeom>
          <a:solidFill>
            <a:srgbClr val="FF9900"/>
          </a:solidFill>
          <a:ln w="28575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cxnSp>
        <p:nvCxnSpPr>
          <p:cNvPr id="10252" name="Conector de seta reta 14"/>
          <p:cNvCxnSpPr>
            <a:cxnSpLocks noChangeShapeType="1"/>
          </p:cNvCxnSpPr>
          <p:nvPr/>
        </p:nvCxnSpPr>
        <p:spPr bwMode="auto">
          <a:xfrm>
            <a:off x="3260725" y="3857625"/>
            <a:ext cx="3571875" cy="0"/>
          </a:xfrm>
          <a:prstGeom prst="straightConnector1">
            <a:avLst/>
          </a:prstGeom>
          <a:noFill/>
          <a:ln w="57150" algn="ctr">
            <a:solidFill>
              <a:srgbClr val="0033CC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3" name="Conector de seta reta 14"/>
          <p:cNvCxnSpPr>
            <a:cxnSpLocks noChangeShapeType="1"/>
          </p:cNvCxnSpPr>
          <p:nvPr/>
        </p:nvCxnSpPr>
        <p:spPr bwMode="auto">
          <a:xfrm>
            <a:off x="3260725" y="4773613"/>
            <a:ext cx="3571875" cy="0"/>
          </a:xfrm>
          <a:prstGeom prst="straightConnector1">
            <a:avLst/>
          </a:prstGeom>
          <a:noFill/>
          <a:ln w="57150" algn="ctr">
            <a:solidFill>
              <a:srgbClr val="0033CC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4" name="Conector de seta reta 14"/>
          <p:cNvCxnSpPr>
            <a:cxnSpLocks noChangeShapeType="1"/>
          </p:cNvCxnSpPr>
          <p:nvPr/>
        </p:nvCxnSpPr>
        <p:spPr bwMode="auto">
          <a:xfrm>
            <a:off x="3286125" y="5702300"/>
            <a:ext cx="3571875" cy="0"/>
          </a:xfrm>
          <a:prstGeom prst="straightConnector1">
            <a:avLst/>
          </a:prstGeom>
          <a:noFill/>
          <a:ln w="57150" algn="ctr">
            <a:solidFill>
              <a:srgbClr val="0033CC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5" name="Conector de seta reta 14"/>
          <p:cNvCxnSpPr>
            <a:cxnSpLocks noChangeShapeType="1"/>
          </p:cNvCxnSpPr>
          <p:nvPr/>
        </p:nvCxnSpPr>
        <p:spPr bwMode="auto">
          <a:xfrm rot="5400000" flipH="1" flipV="1">
            <a:off x="4664075" y="2643188"/>
            <a:ext cx="714375" cy="0"/>
          </a:xfrm>
          <a:prstGeom prst="straightConnector1">
            <a:avLst/>
          </a:prstGeom>
          <a:noFill/>
          <a:ln w="571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4714875" y="4100513"/>
            <a:ext cx="92868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4400" i="0">
                <a:solidFill>
                  <a:srgbClr val="FFFF00"/>
                </a:solidFill>
                <a:sym typeface="Symbol" pitchFamily="18" charset="2"/>
              </a:rPr>
              <a:t></a:t>
            </a:r>
            <a:endParaRPr lang="pt-BR" altLang="pt-BR" sz="4400" i="0" baseline="300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50" grpId="0"/>
      <p:bldP spid="2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tx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Text Box 2"/>
          <p:cNvSpPr txBox="1">
            <a:spLocks noChangeArrowheads="1"/>
          </p:cNvSpPr>
          <p:nvPr/>
        </p:nvSpPr>
        <p:spPr bwMode="auto">
          <a:xfrm>
            <a:off x="341313" y="3746500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X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34925" y="115888"/>
            <a:ext cx="903605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i="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Treino da Regra do Tapa</a:t>
            </a:r>
          </a:p>
          <a:p>
            <a:pPr>
              <a:defRPr/>
            </a:pPr>
            <a:r>
              <a:rPr lang="pt-BR" i="0" dirty="0">
                <a:solidFill>
                  <a:srgbClr val="070800"/>
                </a:solidFill>
                <a:latin typeface="Arial" pitchFamily="34" charset="0"/>
              </a:rPr>
              <a:t>Um condutor reto que está inserido em um campo magnético é a uma ddp tal que V</a:t>
            </a:r>
            <a:r>
              <a:rPr lang="pt-BR" sz="1400" i="0" dirty="0">
                <a:solidFill>
                  <a:srgbClr val="070800"/>
                </a:solidFill>
                <a:latin typeface="Arial" pitchFamily="34" charset="0"/>
              </a:rPr>
              <a:t>A</a:t>
            </a:r>
            <a:r>
              <a:rPr lang="pt-BR" i="0" dirty="0">
                <a:solidFill>
                  <a:srgbClr val="070800"/>
                </a:solidFill>
                <a:latin typeface="Arial" pitchFamily="34" charset="0"/>
              </a:rPr>
              <a:t> &lt; V</a:t>
            </a:r>
            <a:r>
              <a:rPr lang="pt-BR" sz="1400" i="0" dirty="0">
                <a:solidFill>
                  <a:srgbClr val="070800"/>
                </a:solidFill>
                <a:latin typeface="Arial" pitchFamily="34" charset="0"/>
              </a:rPr>
              <a:t>B</a:t>
            </a:r>
            <a:r>
              <a:rPr lang="pt-BR" i="0" dirty="0">
                <a:solidFill>
                  <a:srgbClr val="070800"/>
                </a:solidFill>
                <a:latin typeface="Arial" pitchFamily="34" charset="0"/>
              </a:rPr>
              <a:t> como indica a figura. A alternativa que melhor representa o sentido e a direção do vetor força magnética que atua no condutor é:</a:t>
            </a:r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579438" y="2205038"/>
            <a:ext cx="23495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457200" indent="-4572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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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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Wingdings 2" pitchFamily="18" charset="2"/>
              </a:rPr>
              <a:t>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</a:t>
            </a:r>
            <a:endParaRPr lang="pt-BR" altLang="pt-BR" i="0">
              <a:solidFill>
                <a:srgbClr val="070800"/>
              </a:solidFill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4857750" y="5286375"/>
            <a:ext cx="5000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</a:t>
            </a:r>
          </a:p>
        </p:txBody>
      </p:sp>
      <p:graphicFrame>
        <p:nvGraphicFramePr>
          <p:cNvPr id="11266" name="Object 6"/>
          <p:cNvGraphicFramePr>
            <a:graphicFrameLocks noChangeAspect="1"/>
          </p:cNvGraphicFramePr>
          <p:nvPr/>
        </p:nvGraphicFramePr>
        <p:xfrm>
          <a:off x="2947988" y="2244725"/>
          <a:ext cx="439737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Equação" r:id="rId4" imgW="152280" imgH="215640" progId="Equation.3">
                  <p:embed/>
                </p:oleObj>
              </mc:Choice>
              <mc:Fallback>
                <p:oleObj name="Equação" r:id="rId4" imgW="15228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7988" y="2244725"/>
                        <a:ext cx="439737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AutoShape 9"/>
          <p:cNvSpPr>
            <a:spLocks noChangeArrowheads="1"/>
          </p:cNvSpPr>
          <p:nvPr/>
        </p:nvSpPr>
        <p:spPr bwMode="auto">
          <a:xfrm rot="5400000">
            <a:off x="4871245" y="1177131"/>
            <a:ext cx="360362" cy="5572125"/>
          </a:xfrm>
          <a:prstGeom prst="can">
            <a:avLst>
              <a:gd name="adj" fmla="val 37453"/>
            </a:avLst>
          </a:prstGeom>
          <a:solidFill>
            <a:srgbClr val="FF9900"/>
          </a:solidFill>
          <a:ln w="28575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857375" y="3714750"/>
            <a:ext cx="500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2800" i="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</a:t>
            </a:r>
          </a:p>
        </p:txBody>
      </p:sp>
      <p:sp>
        <p:nvSpPr>
          <p:cNvPr id="11274" name="Text Box 2"/>
          <p:cNvSpPr txBox="1">
            <a:spLocks noChangeArrowheads="1"/>
          </p:cNvSpPr>
          <p:nvPr/>
        </p:nvSpPr>
        <p:spPr bwMode="auto">
          <a:xfrm>
            <a:off x="2500313" y="2566988"/>
            <a:ext cx="5143500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3600" i="0">
                <a:solidFill>
                  <a:srgbClr val="0033CC"/>
                </a:solidFill>
                <a:sym typeface="Symbol" pitchFamily="18" charset="2"/>
              </a:rPr>
              <a:t>                     </a:t>
            </a:r>
          </a:p>
          <a:p>
            <a:pPr eaLnBrk="1" hangingPunct="1"/>
            <a:r>
              <a:rPr lang="pt-BR" altLang="pt-BR" sz="900" i="0">
                <a:solidFill>
                  <a:srgbClr val="0033CC"/>
                </a:solidFill>
                <a:sym typeface="Symbol" pitchFamily="18" charset="2"/>
              </a:rPr>
              <a:t> </a:t>
            </a:r>
            <a:endParaRPr lang="pt-BR" altLang="pt-BR" sz="100" i="0">
              <a:solidFill>
                <a:srgbClr val="0033CC"/>
              </a:solidFill>
              <a:sym typeface="Symbol" pitchFamily="18" charset="2"/>
            </a:endParaRPr>
          </a:p>
          <a:p>
            <a:pPr eaLnBrk="1" hangingPunct="1"/>
            <a:r>
              <a:rPr lang="pt-BR" altLang="pt-BR" sz="3600" i="0">
                <a:solidFill>
                  <a:srgbClr val="0033CC"/>
                </a:solidFill>
                <a:sym typeface="Symbol" pitchFamily="18" charset="2"/>
              </a:rPr>
              <a:t>                     </a:t>
            </a:r>
          </a:p>
          <a:p>
            <a:pPr eaLnBrk="1" hangingPunct="1"/>
            <a:endParaRPr lang="pt-BR" altLang="pt-BR" sz="1400" i="0">
              <a:solidFill>
                <a:srgbClr val="0033CC"/>
              </a:solidFill>
              <a:sym typeface="Symbol" pitchFamily="18" charset="2"/>
            </a:endParaRPr>
          </a:p>
          <a:p>
            <a:pPr eaLnBrk="1" hangingPunct="1"/>
            <a:r>
              <a:rPr lang="pt-BR" altLang="pt-BR" sz="3600" i="0">
                <a:solidFill>
                  <a:srgbClr val="0033CC"/>
                </a:solidFill>
                <a:sym typeface="Symbol" pitchFamily="18" charset="2"/>
              </a:rPr>
              <a:t>                     </a:t>
            </a:r>
          </a:p>
          <a:p>
            <a:pPr eaLnBrk="1" hangingPunct="1"/>
            <a:endParaRPr lang="pt-BR" altLang="pt-BR" sz="1400" i="0">
              <a:solidFill>
                <a:srgbClr val="0033CC"/>
              </a:solidFill>
              <a:sym typeface="Symbol" pitchFamily="18" charset="2"/>
            </a:endParaRPr>
          </a:p>
          <a:p>
            <a:pPr eaLnBrk="1" hangingPunct="1"/>
            <a:r>
              <a:rPr lang="pt-BR" altLang="pt-BR" sz="3600" i="0">
                <a:solidFill>
                  <a:srgbClr val="0033CC"/>
                </a:solidFill>
                <a:sym typeface="Symbol" pitchFamily="18" charset="2"/>
              </a:rPr>
              <a:t>                     </a:t>
            </a:r>
          </a:p>
        </p:txBody>
      </p:sp>
      <p:cxnSp>
        <p:nvCxnSpPr>
          <p:cNvPr id="15" name="Conector de seta reta 14"/>
          <p:cNvCxnSpPr>
            <a:cxnSpLocks noChangeShapeType="1"/>
          </p:cNvCxnSpPr>
          <p:nvPr/>
        </p:nvCxnSpPr>
        <p:spPr bwMode="auto">
          <a:xfrm rot="5400000">
            <a:off x="4465638" y="4606925"/>
            <a:ext cx="1214438" cy="1587"/>
          </a:xfrm>
          <a:prstGeom prst="straightConnector1">
            <a:avLst/>
          </a:prstGeom>
          <a:noFill/>
          <a:ln w="76200" algn="ctr">
            <a:solidFill>
              <a:srgbClr val="FFFF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7858125" y="3714750"/>
            <a:ext cx="500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2800" i="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50" grpId="0"/>
      <p:bldP spid="1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tx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Text Box 2"/>
          <p:cNvSpPr txBox="1">
            <a:spLocks noChangeArrowheads="1"/>
          </p:cNvSpPr>
          <p:nvPr/>
        </p:nvSpPr>
        <p:spPr bwMode="auto">
          <a:xfrm>
            <a:off x="341313" y="3746500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X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34925" y="115888"/>
            <a:ext cx="903605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i="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Treino da Regra do Tapa</a:t>
            </a:r>
          </a:p>
          <a:p>
            <a:pPr>
              <a:defRPr/>
            </a:pPr>
            <a:r>
              <a:rPr lang="pt-BR" i="0" dirty="0">
                <a:solidFill>
                  <a:srgbClr val="070800"/>
                </a:solidFill>
                <a:latin typeface="Arial" pitchFamily="34" charset="0"/>
              </a:rPr>
              <a:t>Uma carga positiva é lançada com velocidade inicial ‘</a:t>
            </a:r>
            <a:r>
              <a:rPr lang="pt-BR" sz="3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v</a:t>
            </a:r>
            <a:r>
              <a:rPr lang="pt-BR" i="0" dirty="0">
                <a:solidFill>
                  <a:srgbClr val="070800"/>
                </a:solidFill>
                <a:latin typeface="Arial" pitchFamily="34" charset="0"/>
              </a:rPr>
              <a:t>’ em uma região de campo magnético perpendicular a ‘página’    como mostra a figura. A direção e o sentido da força magnética quando a carga entrar na região do campo é:</a:t>
            </a:r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579438" y="2205038"/>
            <a:ext cx="23495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457200" indent="-4572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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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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Wingdings 2" pitchFamily="18" charset="2"/>
              </a:rPr>
              <a:t>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</a:t>
            </a:r>
            <a:endParaRPr lang="pt-BR" altLang="pt-BR" i="0">
              <a:solidFill>
                <a:srgbClr val="070800"/>
              </a:solidFill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428875" y="3786188"/>
            <a:ext cx="5000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v</a:t>
            </a:r>
          </a:p>
        </p:txBody>
      </p:sp>
      <p:graphicFrame>
        <p:nvGraphicFramePr>
          <p:cNvPr id="12290" name="Object 6"/>
          <p:cNvGraphicFramePr>
            <a:graphicFrameLocks noChangeAspect="1"/>
          </p:cNvGraphicFramePr>
          <p:nvPr/>
        </p:nvGraphicFramePr>
        <p:xfrm>
          <a:off x="3275013" y="2309813"/>
          <a:ext cx="439737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ção" r:id="rId4" imgW="152280" imgH="215640" progId="Equation.3">
                  <p:embed/>
                </p:oleObj>
              </mc:Choice>
              <mc:Fallback>
                <p:oleObj name="Equação" r:id="rId4" imgW="15228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013" y="2309813"/>
                        <a:ext cx="439737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2786063" y="2571750"/>
            <a:ext cx="4572000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 2" pitchFamily="18" charset="2"/>
              <a:buChar char="8"/>
              <a:tabLst>
                <a:tab pos="457200" algn="l"/>
              </a:tabLst>
              <a:defRPr/>
            </a:pPr>
            <a:r>
              <a:rPr lang="pt-BR" sz="4400" i="0" dirty="0">
                <a:solidFill>
                  <a:schemeClr val="bg1">
                    <a:lumMod val="60000"/>
                    <a:lumOff val="40000"/>
                  </a:schemeClr>
                </a:solidFill>
                <a:sym typeface="Wingdings 2"/>
              </a:rPr>
              <a:t>   			</a:t>
            </a:r>
          </a:p>
          <a:p>
            <a:pPr marL="457200" indent="-457200">
              <a:buFont typeface="Wingdings 2" pitchFamily="18" charset="2"/>
              <a:buChar char="8"/>
              <a:tabLst>
                <a:tab pos="457200" algn="l"/>
              </a:tabLst>
              <a:defRPr/>
            </a:pPr>
            <a:endParaRPr lang="pt-BR" sz="2000" i="0" dirty="0">
              <a:solidFill>
                <a:schemeClr val="bg1">
                  <a:lumMod val="60000"/>
                  <a:lumOff val="40000"/>
                </a:schemeClr>
              </a:solidFill>
              <a:sym typeface="Wingdings 2"/>
            </a:endParaRPr>
          </a:p>
          <a:p>
            <a:pPr marL="457200" indent="-457200">
              <a:tabLst>
                <a:tab pos="457200" algn="l"/>
              </a:tabLst>
              <a:defRPr/>
            </a:pPr>
            <a:r>
              <a:rPr lang="pt-BR" sz="4400" i="0" dirty="0">
                <a:solidFill>
                  <a:schemeClr val="bg1">
                    <a:lumMod val="60000"/>
                    <a:lumOff val="40000"/>
                  </a:schemeClr>
                </a:solidFill>
                <a:sym typeface="Wingdings 2"/>
              </a:rPr>
              <a:t>				</a:t>
            </a:r>
          </a:p>
          <a:p>
            <a:pPr marL="457200" indent="-457200">
              <a:tabLst>
                <a:tab pos="457200" algn="l"/>
              </a:tabLst>
              <a:defRPr/>
            </a:pPr>
            <a:endParaRPr lang="pt-BR" sz="2000" i="0" dirty="0">
              <a:solidFill>
                <a:schemeClr val="bg1">
                  <a:lumMod val="60000"/>
                  <a:lumOff val="40000"/>
                </a:schemeClr>
              </a:solidFill>
              <a:sym typeface="Wingdings 2"/>
            </a:endParaRPr>
          </a:p>
          <a:p>
            <a:pPr marL="457200" indent="-457200">
              <a:tabLst>
                <a:tab pos="457200" algn="l"/>
              </a:tabLst>
              <a:defRPr/>
            </a:pPr>
            <a:r>
              <a:rPr lang="pt-BR" sz="4400" i="0" dirty="0">
                <a:solidFill>
                  <a:schemeClr val="bg1">
                    <a:lumMod val="60000"/>
                    <a:lumOff val="40000"/>
                  </a:schemeClr>
                </a:solidFill>
                <a:sym typeface="Wingdings 2"/>
              </a:rPr>
              <a:t>				</a:t>
            </a:r>
          </a:p>
          <a:p>
            <a:pPr marL="457200" indent="-457200">
              <a:tabLst>
                <a:tab pos="457200" algn="l"/>
              </a:tabLst>
              <a:defRPr/>
            </a:pPr>
            <a:endParaRPr lang="pt-BR" sz="2000" i="0" dirty="0">
              <a:solidFill>
                <a:schemeClr val="bg1">
                  <a:lumMod val="60000"/>
                  <a:lumOff val="40000"/>
                </a:schemeClr>
              </a:solidFill>
              <a:sym typeface="Wingdings 2"/>
            </a:endParaRPr>
          </a:p>
          <a:p>
            <a:pPr marL="457200" indent="-457200">
              <a:tabLst>
                <a:tab pos="457200" algn="l"/>
              </a:tabLst>
              <a:defRPr/>
            </a:pPr>
            <a:r>
              <a:rPr lang="pt-BR" sz="4400" i="0" dirty="0">
                <a:solidFill>
                  <a:schemeClr val="bg1">
                    <a:lumMod val="60000"/>
                    <a:lumOff val="40000"/>
                  </a:schemeClr>
                </a:solidFill>
                <a:sym typeface="Wingdings 2"/>
              </a:rPr>
              <a:t>				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928813" y="4130675"/>
            <a:ext cx="50006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2800" i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sym typeface="Symbol"/>
              </a:rPr>
              <a:t></a:t>
            </a:r>
            <a:endParaRPr lang="pt-BR" sz="2800" i="0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20" name="Arco 19"/>
          <p:cNvSpPr/>
          <p:nvPr/>
        </p:nvSpPr>
        <p:spPr bwMode="auto">
          <a:xfrm>
            <a:off x="1071563" y="4403725"/>
            <a:ext cx="3643312" cy="2428875"/>
          </a:xfrm>
          <a:prstGeom prst="arc">
            <a:avLst>
              <a:gd name="adj1" fmla="val 16200000"/>
              <a:gd name="adj2" fmla="val 21511544"/>
            </a:avLst>
          </a:prstGeom>
          <a:noFill/>
          <a:ln w="28575" cap="flat" cmpd="sng" algn="ctr">
            <a:solidFill>
              <a:srgbClr val="0708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cxnSp>
        <p:nvCxnSpPr>
          <p:cNvPr id="12299" name="Conector de seta reta 20"/>
          <p:cNvCxnSpPr>
            <a:cxnSpLocks noChangeShapeType="1"/>
          </p:cNvCxnSpPr>
          <p:nvPr/>
        </p:nvCxnSpPr>
        <p:spPr bwMode="auto">
          <a:xfrm>
            <a:off x="2286000" y="4391025"/>
            <a:ext cx="1092200" cy="12700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4714875" y="5143500"/>
            <a:ext cx="3786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2800" b="0" i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sym typeface="Symbol"/>
              </a:rPr>
              <a:t>trajetória da carga</a:t>
            </a:r>
            <a:endParaRPr lang="pt-BR" sz="2800" b="0" i="0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50" grpId="0"/>
      <p:bldP spid="20" grpId="0" animBg="1"/>
      <p:bldP spid="2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tx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Text Box 2"/>
          <p:cNvSpPr txBox="1">
            <a:spLocks noChangeArrowheads="1"/>
          </p:cNvSpPr>
          <p:nvPr/>
        </p:nvSpPr>
        <p:spPr bwMode="auto">
          <a:xfrm>
            <a:off x="341313" y="3746500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X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34925" y="115888"/>
            <a:ext cx="903605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i="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Treino da Regra do Tapa</a:t>
            </a:r>
          </a:p>
          <a:p>
            <a:pPr>
              <a:defRPr/>
            </a:pPr>
            <a:r>
              <a:rPr lang="pt-BR" i="0" dirty="0">
                <a:solidFill>
                  <a:srgbClr val="070800"/>
                </a:solidFill>
                <a:latin typeface="Arial" pitchFamily="34" charset="0"/>
              </a:rPr>
              <a:t>Uma carga negativa é lançada com velocidade inicial ‘</a:t>
            </a:r>
            <a:r>
              <a:rPr lang="pt-BR" sz="3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v</a:t>
            </a:r>
            <a:r>
              <a:rPr lang="pt-BR" i="0" dirty="0">
                <a:solidFill>
                  <a:srgbClr val="070800"/>
                </a:solidFill>
                <a:latin typeface="Arial" pitchFamily="34" charset="0"/>
              </a:rPr>
              <a:t>’ em uma região de campo magnético perpendicular a ‘página’    como mostra a figura. A direção e o sentido do campo elétrico que mantém a carga com velocidade constante:</a:t>
            </a:r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579438" y="2205038"/>
            <a:ext cx="23495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457200" indent="-4572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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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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Wingdings 2" pitchFamily="18" charset="2"/>
              </a:rPr>
              <a:t>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</a:t>
            </a:r>
            <a:endParaRPr lang="pt-BR" altLang="pt-BR" i="0">
              <a:solidFill>
                <a:srgbClr val="070800"/>
              </a:solidFill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7858125" y="3617913"/>
            <a:ext cx="5000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v</a:t>
            </a:r>
          </a:p>
        </p:txBody>
      </p:sp>
      <p:graphicFrame>
        <p:nvGraphicFramePr>
          <p:cNvPr id="13314" name="Object 6"/>
          <p:cNvGraphicFramePr>
            <a:graphicFrameLocks noChangeAspect="1"/>
          </p:cNvGraphicFramePr>
          <p:nvPr/>
        </p:nvGraphicFramePr>
        <p:xfrm>
          <a:off x="2928938" y="2244725"/>
          <a:ext cx="439737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Equação" r:id="rId4" imgW="152280" imgH="215640" progId="Equation.3">
                  <p:embed/>
                </p:oleObj>
              </mc:Choice>
              <mc:Fallback>
                <p:oleObj name="Equação" r:id="rId4" imgW="15228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38" y="2244725"/>
                        <a:ext cx="439737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2428875" y="2511425"/>
            <a:ext cx="4572000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 2" pitchFamily="18" charset="2"/>
              <a:buChar char="8"/>
              <a:tabLst>
                <a:tab pos="457200" algn="l"/>
              </a:tabLst>
              <a:defRPr/>
            </a:pPr>
            <a:r>
              <a:rPr lang="pt-BR" sz="4400" i="0" dirty="0">
                <a:solidFill>
                  <a:schemeClr val="bg1">
                    <a:lumMod val="60000"/>
                    <a:lumOff val="40000"/>
                  </a:schemeClr>
                </a:solidFill>
                <a:sym typeface="Wingdings 2"/>
              </a:rPr>
              <a:t>   			</a:t>
            </a:r>
          </a:p>
          <a:p>
            <a:pPr marL="457200" indent="-457200">
              <a:buFont typeface="Wingdings 2" pitchFamily="18" charset="2"/>
              <a:buChar char="8"/>
              <a:tabLst>
                <a:tab pos="457200" algn="l"/>
              </a:tabLst>
              <a:defRPr/>
            </a:pPr>
            <a:endParaRPr lang="pt-BR" sz="2000" i="0" dirty="0">
              <a:solidFill>
                <a:schemeClr val="bg1">
                  <a:lumMod val="60000"/>
                  <a:lumOff val="40000"/>
                </a:schemeClr>
              </a:solidFill>
              <a:sym typeface="Wingdings 2"/>
            </a:endParaRPr>
          </a:p>
          <a:p>
            <a:pPr marL="457200" indent="-457200">
              <a:tabLst>
                <a:tab pos="457200" algn="l"/>
              </a:tabLst>
              <a:defRPr/>
            </a:pPr>
            <a:r>
              <a:rPr lang="pt-BR" sz="4400" i="0" dirty="0">
                <a:solidFill>
                  <a:schemeClr val="bg1">
                    <a:lumMod val="60000"/>
                    <a:lumOff val="40000"/>
                  </a:schemeClr>
                </a:solidFill>
                <a:sym typeface="Wingdings 2"/>
              </a:rPr>
              <a:t>				</a:t>
            </a:r>
          </a:p>
          <a:p>
            <a:pPr marL="457200" indent="-457200">
              <a:tabLst>
                <a:tab pos="457200" algn="l"/>
              </a:tabLst>
              <a:defRPr/>
            </a:pPr>
            <a:endParaRPr lang="pt-BR" sz="2000" i="0" dirty="0">
              <a:solidFill>
                <a:schemeClr val="bg1">
                  <a:lumMod val="60000"/>
                  <a:lumOff val="40000"/>
                </a:schemeClr>
              </a:solidFill>
              <a:sym typeface="Wingdings 2"/>
            </a:endParaRPr>
          </a:p>
          <a:p>
            <a:pPr marL="457200" indent="-457200">
              <a:tabLst>
                <a:tab pos="457200" algn="l"/>
              </a:tabLst>
              <a:defRPr/>
            </a:pPr>
            <a:r>
              <a:rPr lang="pt-BR" sz="4400" i="0" dirty="0">
                <a:solidFill>
                  <a:schemeClr val="bg1">
                    <a:lumMod val="60000"/>
                    <a:lumOff val="40000"/>
                  </a:schemeClr>
                </a:solidFill>
                <a:sym typeface="Wingdings 2"/>
              </a:rPr>
              <a:t>				</a:t>
            </a:r>
          </a:p>
          <a:p>
            <a:pPr marL="457200" indent="-457200">
              <a:tabLst>
                <a:tab pos="457200" algn="l"/>
              </a:tabLst>
              <a:defRPr/>
            </a:pPr>
            <a:endParaRPr lang="pt-BR" sz="2000" i="0" dirty="0">
              <a:solidFill>
                <a:schemeClr val="bg1">
                  <a:lumMod val="60000"/>
                  <a:lumOff val="40000"/>
                </a:schemeClr>
              </a:solidFill>
              <a:sym typeface="Wingdings 2"/>
            </a:endParaRPr>
          </a:p>
          <a:p>
            <a:pPr marL="457200" indent="-457200">
              <a:tabLst>
                <a:tab pos="457200" algn="l"/>
              </a:tabLst>
              <a:defRPr/>
            </a:pPr>
            <a:r>
              <a:rPr lang="pt-BR" sz="4400" i="0" dirty="0">
                <a:solidFill>
                  <a:schemeClr val="bg1">
                    <a:lumMod val="60000"/>
                    <a:lumOff val="40000"/>
                  </a:schemeClr>
                </a:solidFill>
                <a:sym typeface="Wingdings 2"/>
              </a:rPr>
              <a:t>				</a:t>
            </a:r>
          </a:p>
        </p:txBody>
      </p:sp>
      <p:cxnSp>
        <p:nvCxnSpPr>
          <p:cNvPr id="15" name="Conector de seta reta 14"/>
          <p:cNvCxnSpPr>
            <a:cxnSpLocks noChangeShapeType="1"/>
          </p:cNvCxnSpPr>
          <p:nvPr/>
        </p:nvCxnSpPr>
        <p:spPr bwMode="auto">
          <a:xfrm rot="10800000">
            <a:off x="7500938" y="4254500"/>
            <a:ext cx="1265237" cy="1588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8643938" y="3981450"/>
            <a:ext cx="9286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l-GR" sz="2800" i="0" dirty="0">
                <a:solidFill>
                  <a:schemeClr val="bg1">
                    <a:lumMod val="50000"/>
                  </a:schemeClr>
                </a:solidFill>
                <a:latin typeface="Trebuchet MS"/>
                <a:sym typeface="Symbol"/>
              </a:rPr>
              <a:t>Θ</a:t>
            </a:r>
            <a:endParaRPr lang="pt-BR" sz="2800" i="0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3786188" y="5792788"/>
            <a:ext cx="2643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 </a:t>
            </a:r>
            <a:r>
              <a:rPr lang="pt-BR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magnética</a:t>
            </a:r>
            <a:endParaRPr lang="pt-BR" sz="4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cxnSp>
        <p:nvCxnSpPr>
          <p:cNvPr id="18" name="Conector de seta reta 17"/>
          <p:cNvCxnSpPr>
            <a:cxnSpLocks noChangeShapeType="1"/>
          </p:cNvCxnSpPr>
          <p:nvPr/>
        </p:nvCxnSpPr>
        <p:spPr bwMode="auto">
          <a:xfrm rot="5400000">
            <a:off x="3377406" y="5161757"/>
            <a:ext cx="1533525" cy="1588"/>
          </a:xfrm>
          <a:prstGeom prst="straightConnector1">
            <a:avLst/>
          </a:prstGeom>
          <a:noFill/>
          <a:ln w="76200" algn="ctr">
            <a:solidFill>
              <a:srgbClr val="FFFF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929063" y="4000500"/>
            <a:ext cx="9286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l-GR" sz="2800" i="0" dirty="0">
                <a:solidFill>
                  <a:schemeClr val="bg1">
                    <a:lumMod val="50000"/>
                  </a:schemeClr>
                </a:solidFill>
                <a:latin typeface="Trebuchet MS"/>
                <a:sym typeface="Symbol"/>
              </a:rPr>
              <a:t>Θ</a:t>
            </a:r>
            <a:endParaRPr lang="pt-BR" sz="2800" i="0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</p:txBody>
      </p:sp>
      <p:cxnSp>
        <p:nvCxnSpPr>
          <p:cNvPr id="22" name="Conector de seta reta 21"/>
          <p:cNvCxnSpPr>
            <a:cxnSpLocks noChangeShapeType="1"/>
          </p:cNvCxnSpPr>
          <p:nvPr/>
        </p:nvCxnSpPr>
        <p:spPr bwMode="auto">
          <a:xfrm rot="16200000" flipV="1">
            <a:off x="3394075" y="3392488"/>
            <a:ext cx="1500187" cy="1588"/>
          </a:xfrm>
          <a:prstGeom prst="straightConnector1">
            <a:avLst/>
          </a:prstGeom>
          <a:noFill/>
          <a:ln w="76200" algn="ctr">
            <a:solidFill>
              <a:srgbClr val="7030A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4000500" y="2078038"/>
            <a:ext cx="1928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40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 </a:t>
            </a:r>
            <a:r>
              <a:rPr lang="pt-BR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elétrica</a:t>
            </a:r>
            <a:endParaRPr lang="pt-BR" sz="4000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cxnSp>
        <p:nvCxnSpPr>
          <p:cNvPr id="27" name="Conector de seta reta 26"/>
          <p:cNvCxnSpPr>
            <a:cxnSpLocks noChangeShapeType="1"/>
          </p:cNvCxnSpPr>
          <p:nvPr/>
        </p:nvCxnSpPr>
        <p:spPr bwMode="auto">
          <a:xfrm rot="16200000" flipH="1">
            <a:off x="4607719" y="4321969"/>
            <a:ext cx="2928938" cy="0"/>
          </a:xfrm>
          <a:prstGeom prst="straightConnector1">
            <a:avLst/>
          </a:prstGeom>
          <a:noFill/>
          <a:ln w="76200" algn="ctr">
            <a:solidFill>
              <a:srgbClr val="A5002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Conector de seta reta 27"/>
          <p:cNvCxnSpPr>
            <a:cxnSpLocks noChangeShapeType="1"/>
          </p:cNvCxnSpPr>
          <p:nvPr/>
        </p:nvCxnSpPr>
        <p:spPr bwMode="auto">
          <a:xfrm rot="5400000">
            <a:off x="2858294" y="4356894"/>
            <a:ext cx="2857500" cy="1588"/>
          </a:xfrm>
          <a:prstGeom prst="straightConnector1">
            <a:avLst/>
          </a:prstGeom>
          <a:noFill/>
          <a:ln w="76200" algn="ctr">
            <a:solidFill>
              <a:srgbClr val="A5002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Conector de seta reta 28"/>
          <p:cNvCxnSpPr>
            <a:cxnSpLocks noChangeShapeType="1"/>
            <a:endCxn id="13" idx="0"/>
          </p:cNvCxnSpPr>
          <p:nvPr/>
        </p:nvCxnSpPr>
        <p:spPr bwMode="auto">
          <a:xfrm rot="5400000">
            <a:off x="3694113" y="4343400"/>
            <a:ext cx="2863850" cy="34925"/>
          </a:xfrm>
          <a:prstGeom prst="straightConnector1">
            <a:avLst/>
          </a:prstGeom>
          <a:noFill/>
          <a:ln w="76200" algn="ctr">
            <a:solidFill>
              <a:srgbClr val="A5002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6143625" y="4929188"/>
            <a:ext cx="5000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400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E</a:t>
            </a:r>
          </a:p>
        </p:txBody>
      </p:sp>
      <p:cxnSp>
        <p:nvCxnSpPr>
          <p:cNvPr id="37" name="Conector de seta reta 36"/>
          <p:cNvCxnSpPr>
            <a:cxnSpLocks noChangeShapeType="1"/>
          </p:cNvCxnSpPr>
          <p:nvPr/>
        </p:nvCxnSpPr>
        <p:spPr bwMode="auto">
          <a:xfrm rot="10800000">
            <a:off x="2760663" y="4252913"/>
            <a:ext cx="1265237" cy="1587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Conector de seta reta 39"/>
          <p:cNvCxnSpPr>
            <a:cxnSpLocks noChangeShapeType="1"/>
          </p:cNvCxnSpPr>
          <p:nvPr/>
        </p:nvCxnSpPr>
        <p:spPr bwMode="auto">
          <a:xfrm rot="16200000" flipH="1">
            <a:off x="1954213" y="4357688"/>
            <a:ext cx="2857500" cy="0"/>
          </a:xfrm>
          <a:prstGeom prst="straightConnector1">
            <a:avLst/>
          </a:prstGeom>
          <a:noFill/>
          <a:ln w="76200" algn="ctr">
            <a:solidFill>
              <a:srgbClr val="A5002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90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50" grpId="0"/>
      <p:bldP spid="16" grpId="0"/>
      <p:bldP spid="17" grpId="0"/>
      <p:bldP spid="13" grpId="0"/>
      <p:bldP spid="19" grpId="0"/>
      <p:bldP spid="24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b="1" smtClean="0">
                <a:solidFill>
                  <a:srgbClr val="FFFD13"/>
                </a:solidFill>
              </a:rPr>
              <a:t>Magnetismo Terrestre</a:t>
            </a:r>
          </a:p>
        </p:txBody>
      </p:sp>
      <p:sp>
        <p:nvSpPr>
          <p:cNvPr id="471043" name="Rectangle 3"/>
          <p:cNvSpPr>
            <a:spLocks noChangeArrowheads="1"/>
          </p:cNvSpPr>
          <p:nvPr/>
        </p:nvSpPr>
        <p:spPr bwMode="auto">
          <a:xfrm>
            <a:off x="395288" y="1557338"/>
            <a:ext cx="8351837" cy="1552575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b="0" i="0">
                <a:latin typeface="Arial" pitchFamily="34" charset="0"/>
              </a:rPr>
              <a:t>(iii) Se deixar um ímã suspenso livremente ele gira apontando seu pólo norte para as vizinhanças do pólo norte geográfico porque a Terra é um grande ímã cujo pólo sul encontra-se próximo do pólo norte geográfico.</a:t>
            </a:r>
            <a:r>
              <a:rPr lang="pt-BR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 </a:t>
            </a:r>
          </a:p>
        </p:txBody>
      </p:sp>
      <p:pic>
        <p:nvPicPr>
          <p:cNvPr id="471044" name="Picture 4" descr="2006-01-06_09-48-12-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4076700"/>
            <a:ext cx="4249738" cy="224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5" descr="figuras 3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644900"/>
            <a:ext cx="3671887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130425" y="4735513"/>
            <a:ext cx="354013" cy="638175"/>
            <a:chOff x="1296" y="2892"/>
            <a:chExt cx="309" cy="531"/>
          </a:xfrm>
        </p:grpSpPr>
        <p:sp>
          <p:nvSpPr>
            <p:cNvPr id="471047" name="AutoShape 7"/>
            <p:cNvSpPr>
              <a:spLocks noChangeArrowheads="1"/>
            </p:cNvSpPr>
            <p:nvPr/>
          </p:nvSpPr>
          <p:spPr bwMode="auto">
            <a:xfrm rot="-1062281">
              <a:off x="1296" y="2892"/>
              <a:ext cx="226" cy="272"/>
            </a:xfrm>
            <a:prstGeom prst="triangle">
              <a:avLst>
                <a:gd name="adj" fmla="val 50000"/>
              </a:avLst>
            </a:prstGeom>
            <a:solidFill>
              <a:srgbClr val="F12525"/>
            </a:solidFill>
            <a:ln w="38100" algn="ctr">
              <a:solidFill>
                <a:srgbClr val="F1252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71048" name="AutoShape 8"/>
            <p:cNvSpPr>
              <a:spLocks noChangeArrowheads="1"/>
            </p:cNvSpPr>
            <p:nvPr/>
          </p:nvSpPr>
          <p:spPr bwMode="auto">
            <a:xfrm rot="9737719">
              <a:off x="1379" y="3151"/>
              <a:ext cx="226" cy="27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algn="ctr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</p:grpSp>
      <p:sp>
        <p:nvSpPr>
          <p:cNvPr id="471049" name="Rectangle 9"/>
          <p:cNvSpPr>
            <a:spLocks noChangeArrowheads="1"/>
          </p:cNvSpPr>
          <p:nvPr/>
        </p:nvSpPr>
        <p:spPr bwMode="auto">
          <a:xfrm>
            <a:off x="1619250" y="4365625"/>
            <a:ext cx="7921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pt-BR" sz="2000" i="0">
                <a:solidFill>
                  <a:srgbClr val="F1252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	N</a:t>
            </a:r>
          </a:p>
        </p:txBody>
      </p:sp>
      <p:sp>
        <p:nvSpPr>
          <p:cNvPr id="471050" name="Rectangle 10"/>
          <p:cNvSpPr>
            <a:spLocks noChangeArrowheads="1"/>
          </p:cNvSpPr>
          <p:nvPr/>
        </p:nvSpPr>
        <p:spPr bwMode="auto">
          <a:xfrm>
            <a:off x="1979613" y="5373688"/>
            <a:ext cx="7921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pt-BR" sz="2000" i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	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7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49" grpId="0"/>
      <p:bldP spid="47105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tx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Text Box 2"/>
          <p:cNvSpPr txBox="1">
            <a:spLocks noChangeArrowheads="1"/>
          </p:cNvSpPr>
          <p:nvPr/>
        </p:nvSpPr>
        <p:spPr bwMode="auto">
          <a:xfrm>
            <a:off x="341313" y="3357563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X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34925" y="115888"/>
            <a:ext cx="903605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i="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Treino da Regra do Tapa</a:t>
            </a:r>
          </a:p>
          <a:p>
            <a:pPr>
              <a:defRPr/>
            </a:pPr>
            <a:r>
              <a:rPr lang="pt-BR" i="0" dirty="0">
                <a:solidFill>
                  <a:srgbClr val="070800"/>
                </a:solidFill>
                <a:latin typeface="Arial" pitchFamily="34" charset="0"/>
              </a:rPr>
              <a:t>Um elétron é lançada com velocidade inicial ‘</a:t>
            </a:r>
            <a:r>
              <a:rPr lang="pt-BR" sz="3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v</a:t>
            </a:r>
            <a:r>
              <a:rPr lang="pt-BR" i="0" dirty="0">
                <a:solidFill>
                  <a:srgbClr val="070800"/>
                </a:solidFill>
                <a:latin typeface="Arial" pitchFamily="34" charset="0"/>
              </a:rPr>
              <a:t>’ em uma região de campo magnético perpendicular a ‘página’    como mostra a figura. A direção e o sentido da força magnética quando a carga entrar na região do campo é:</a:t>
            </a:r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579438" y="2205038"/>
            <a:ext cx="23495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457200" indent="-4572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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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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</a:t>
            </a:r>
            <a:endParaRPr lang="pt-BR" altLang="pt-BR" i="0">
              <a:solidFill>
                <a:srgbClr val="070800"/>
              </a:solidFill>
              <a:sym typeface="Wingdings 2" pitchFamily="18" charset="2"/>
            </a:endParaRP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</a:t>
            </a:r>
            <a:endParaRPr lang="pt-BR" altLang="pt-BR" i="0">
              <a:solidFill>
                <a:srgbClr val="070800"/>
              </a:solidFill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4143375" y="4364038"/>
            <a:ext cx="5000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v</a:t>
            </a:r>
          </a:p>
        </p:txBody>
      </p:sp>
      <p:graphicFrame>
        <p:nvGraphicFramePr>
          <p:cNvPr id="14338" name="Object 6"/>
          <p:cNvGraphicFramePr>
            <a:graphicFrameLocks noChangeAspect="1"/>
          </p:cNvGraphicFramePr>
          <p:nvPr/>
        </p:nvGraphicFramePr>
        <p:xfrm>
          <a:off x="3132138" y="2286000"/>
          <a:ext cx="439737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Equação" r:id="rId4" imgW="152280" imgH="215640" progId="Equation.3">
                  <p:embed/>
                </p:oleObj>
              </mc:Choice>
              <mc:Fallback>
                <p:oleObj name="Equação" r:id="rId4" imgW="15228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2286000"/>
                        <a:ext cx="439737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Arco 19"/>
          <p:cNvSpPr/>
          <p:nvPr/>
        </p:nvSpPr>
        <p:spPr bwMode="auto">
          <a:xfrm rot="16200000">
            <a:off x="3536157" y="3679031"/>
            <a:ext cx="3643312" cy="2428875"/>
          </a:xfrm>
          <a:prstGeom prst="arc">
            <a:avLst>
              <a:gd name="adj1" fmla="val 16200000"/>
              <a:gd name="adj2" fmla="val 21511544"/>
            </a:avLst>
          </a:prstGeom>
          <a:noFill/>
          <a:ln w="28575" cap="flat" cmpd="sng" algn="ctr">
            <a:solidFill>
              <a:srgbClr val="0708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cxnSp>
        <p:nvCxnSpPr>
          <p:cNvPr id="14345" name="Conector de seta reta 20"/>
          <p:cNvCxnSpPr>
            <a:cxnSpLocks noChangeShapeType="1"/>
          </p:cNvCxnSpPr>
          <p:nvPr/>
        </p:nvCxnSpPr>
        <p:spPr bwMode="auto">
          <a:xfrm rot="5400000" flipH="1" flipV="1">
            <a:off x="3713957" y="5144294"/>
            <a:ext cx="857250" cy="1587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5214938" y="2962275"/>
            <a:ext cx="37861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2800" b="0" i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sym typeface="Symbol"/>
              </a:rPr>
              <a:t>trajetória da carga</a:t>
            </a:r>
            <a:endParaRPr lang="pt-BR" sz="2800" b="0" i="0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3929063" y="5435600"/>
            <a:ext cx="9286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l-GR" sz="2800" i="0" dirty="0">
                <a:solidFill>
                  <a:schemeClr val="bg1">
                    <a:lumMod val="50000"/>
                  </a:schemeClr>
                </a:solidFill>
                <a:latin typeface="Trebuchet MS"/>
                <a:sym typeface="Symbol"/>
              </a:rPr>
              <a:t>Θ</a:t>
            </a:r>
            <a:endParaRPr lang="pt-BR" sz="2800" i="0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4348" name="Text Box 2"/>
          <p:cNvSpPr txBox="1">
            <a:spLocks noChangeArrowheads="1"/>
          </p:cNvSpPr>
          <p:nvPr/>
        </p:nvSpPr>
        <p:spPr bwMode="auto">
          <a:xfrm>
            <a:off x="2643188" y="2566988"/>
            <a:ext cx="5143500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3600" i="0">
                <a:solidFill>
                  <a:srgbClr val="0033CC"/>
                </a:solidFill>
                <a:sym typeface="Symbol" pitchFamily="18" charset="2"/>
              </a:rPr>
              <a:t>                     </a:t>
            </a:r>
          </a:p>
          <a:p>
            <a:pPr eaLnBrk="1" hangingPunct="1"/>
            <a:r>
              <a:rPr lang="pt-BR" altLang="pt-BR" sz="900" i="0">
                <a:solidFill>
                  <a:srgbClr val="0033CC"/>
                </a:solidFill>
                <a:sym typeface="Symbol" pitchFamily="18" charset="2"/>
              </a:rPr>
              <a:t> </a:t>
            </a:r>
            <a:endParaRPr lang="pt-BR" altLang="pt-BR" sz="100" i="0">
              <a:solidFill>
                <a:srgbClr val="0033CC"/>
              </a:solidFill>
              <a:sym typeface="Symbol" pitchFamily="18" charset="2"/>
            </a:endParaRPr>
          </a:p>
          <a:p>
            <a:pPr eaLnBrk="1" hangingPunct="1"/>
            <a:r>
              <a:rPr lang="pt-BR" altLang="pt-BR" sz="3600" i="0">
                <a:solidFill>
                  <a:srgbClr val="0033CC"/>
                </a:solidFill>
                <a:sym typeface="Symbol" pitchFamily="18" charset="2"/>
              </a:rPr>
              <a:t>                     </a:t>
            </a:r>
          </a:p>
          <a:p>
            <a:pPr eaLnBrk="1" hangingPunct="1"/>
            <a:endParaRPr lang="pt-BR" altLang="pt-BR" sz="1400" i="0">
              <a:solidFill>
                <a:srgbClr val="0033CC"/>
              </a:solidFill>
              <a:sym typeface="Symbol" pitchFamily="18" charset="2"/>
            </a:endParaRPr>
          </a:p>
          <a:p>
            <a:pPr eaLnBrk="1" hangingPunct="1"/>
            <a:r>
              <a:rPr lang="pt-BR" altLang="pt-BR" sz="3600" i="0">
                <a:solidFill>
                  <a:srgbClr val="0033CC"/>
                </a:solidFill>
                <a:sym typeface="Symbol" pitchFamily="18" charset="2"/>
              </a:rPr>
              <a:t>                     </a:t>
            </a:r>
          </a:p>
          <a:p>
            <a:pPr eaLnBrk="1" hangingPunct="1"/>
            <a:endParaRPr lang="pt-BR" altLang="pt-BR" sz="1400" i="0">
              <a:solidFill>
                <a:srgbClr val="0033CC"/>
              </a:solidFill>
              <a:sym typeface="Symbol" pitchFamily="18" charset="2"/>
            </a:endParaRPr>
          </a:p>
          <a:p>
            <a:pPr eaLnBrk="1" hangingPunct="1"/>
            <a:r>
              <a:rPr lang="pt-BR" altLang="pt-BR" sz="3600" i="0">
                <a:solidFill>
                  <a:srgbClr val="0033CC"/>
                </a:solidFill>
                <a:sym typeface="Symbol" pitchFamily="18" charset="2"/>
              </a:rPr>
              <a:t>                     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50" grpId="0"/>
      <p:bldP spid="20" grpId="0" animBg="1"/>
      <p:bldP spid="2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tx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Text Box 2"/>
          <p:cNvSpPr txBox="1">
            <a:spLocks noChangeArrowheads="1"/>
          </p:cNvSpPr>
          <p:nvPr/>
        </p:nvSpPr>
        <p:spPr bwMode="auto">
          <a:xfrm>
            <a:off x="357188" y="3355975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X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34925" y="115888"/>
            <a:ext cx="903605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i="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Treino da Regra do Tapa</a:t>
            </a:r>
          </a:p>
          <a:p>
            <a:pPr>
              <a:defRPr/>
            </a:pPr>
            <a:r>
              <a:rPr lang="pt-BR" i="0" dirty="0">
                <a:solidFill>
                  <a:srgbClr val="070800"/>
                </a:solidFill>
                <a:latin typeface="Arial" pitchFamily="34" charset="0"/>
              </a:rPr>
              <a:t>Uma carga positiva é lançada com velocidade inicial ‘</a:t>
            </a:r>
            <a:r>
              <a:rPr lang="pt-BR" sz="3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v</a:t>
            </a:r>
            <a:r>
              <a:rPr lang="pt-BR" i="0" dirty="0">
                <a:solidFill>
                  <a:srgbClr val="070800"/>
                </a:solidFill>
                <a:latin typeface="Arial" pitchFamily="34" charset="0"/>
              </a:rPr>
              <a:t>’ em uma região de campo magnético como mostra a figura. A direção e o sentido da força magnética quando a carga entrar na região do campo é:</a:t>
            </a:r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579438" y="2205038"/>
            <a:ext cx="23495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457200" indent="-4572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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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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Wingdings 2" pitchFamily="18" charset="2"/>
              </a:rPr>
              <a:t>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</a:t>
            </a:r>
            <a:endParaRPr lang="pt-BR" altLang="pt-BR" i="0">
              <a:solidFill>
                <a:srgbClr val="070800"/>
              </a:solidFill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4000500" y="3929063"/>
            <a:ext cx="500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v</a:t>
            </a:r>
          </a:p>
        </p:txBody>
      </p:sp>
      <p:graphicFrame>
        <p:nvGraphicFramePr>
          <p:cNvPr id="15362" name="Object 6"/>
          <p:cNvGraphicFramePr>
            <a:graphicFrameLocks noChangeAspect="1"/>
          </p:cNvGraphicFramePr>
          <p:nvPr/>
        </p:nvGraphicFramePr>
        <p:xfrm>
          <a:off x="5832475" y="2643188"/>
          <a:ext cx="439738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Equação" r:id="rId4" imgW="152280" imgH="215640" progId="Equation.3">
                  <p:embed/>
                </p:oleObj>
              </mc:Choice>
              <mc:Fallback>
                <p:oleObj name="Equação" r:id="rId4" imgW="15228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2475" y="2643188"/>
                        <a:ext cx="439738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786188" y="2636838"/>
            <a:ext cx="50006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2800" i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sym typeface="Symbol"/>
              </a:rPr>
              <a:t></a:t>
            </a:r>
            <a:endParaRPr lang="pt-BR" sz="2800" i="0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</p:txBody>
      </p:sp>
      <p:cxnSp>
        <p:nvCxnSpPr>
          <p:cNvPr id="15369" name="Conector de seta reta 20"/>
          <p:cNvCxnSpPr>
            <a:cxnSpLocks noChangeShapeType="1"/>
          </p:cNvCxnSpPr>
          <p:nvPr/>
        </p:nvCxnSpPr>
        <p:spPr bwMode="auto">
          <a:xfrm rot="5400000">
            <a:off x="3249613" y="3749675"/>
            <a:ext cx="1500188" cy="1587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0" name="Conector de seta reta 14"/>
          <p:cNvCxnSpPr>
            <a:cxnSpLocks noChangeShapeType="1"/>
          </p:cNvCxnSpPr>
          <p:nvPr/>
        </p:nvCxnSpPr>
        <p:spPr bwMode="auto">
          <a:xfrm>
            <a:off x="2333625" y="3176588"/>
            <a:ext cx="3571875" cy="0"/>
          </a:xfrm>
          <a:prstGeom prst="straightConnector1">
            <a:avLst/>
          </a:prstGeom>
          <a:noFill/>
          <a:ln w="57150" algn="ctr">
            <a:solidFill>
              <a:srgbClr val="0033CC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1" name="Conector de seta reta 14"/>
          <p:cNvCxnSpPr>
            <a:cxnSpLocks noChangeShapeType="1"/>
          </p:cNvCxnSpPr>
          <p:nvPr/>
        </p:nvCxnSpPr>
        <p:spPr bwMode="auto">
          <a:xfrm>
            <a:off x="2333625" y="4033838"/>
            <a:ext cx="3571875" cy="0"/>
          </a:xfrm>
          <a:prstGeom prst="straightConnector1">
            <a:avLst/>
          </a:prstGeom>
          <a:noFill/>
          <a:ln w="57150" algn="ctr">
            <a:solidFill>
              <a:srgbClr val="0033CC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2" name="Conector de seta reta 14"/>
          <p:cNvCxnSpPr>
            <a:cxnSpLocks noChangeShapeType="1"/>
          </p:cNvCxnSpPr>
          <p:nvPr/>
        </p:nvCxnSpPr>
        <p:spPr bwMode="auto">
          <a:xfrm>
            <a:off x="2333625" y="4962525"/>
            <a:ext cx="3571875" cy="0"/>
          </a:xfrm>
          <a:prstGeom prst="straightConnector1">
            <a:avLst/>
          </a:prstGeom>
          <a:noFill/>
          <a:ln w="57150" algn="ctr">
            <a:solidFill>
              <a:srgbClr val="0033CC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3" name="Conector de seta reta 14"/>
          <p:cNvCxnSpPr>
            <a:cxnSpLocks noChangeShapeType="1"/>
          </p:cNvCxnSpPr>
          <p:nvPr/>
        </p:nvCxnSpPr>
        <p:spPr bwMode="auto">
          <a:xfrm>
            <a:off x="2333625" y="3605213"/>
            <a:ext cx="3571875" cy="0"/>
          </a:xfrm>
          <a:prstGeom prst="straightConnector1">
            <a:avLst/>
          </a:prstGeom>
          <a:noFill/>
          <a:ln w="57150" algn="ctr">
            <a:solidFill>
              <a:srgbClr val="0033CC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4" name="Conector de seta reta 14"/>
          <p:cNvCxnSpPr>
            <a:cxnSpLocks noChangeShapeType="1"/>
          </p:cNvCxnSpPr>
          <p:nvPr/>
        </p:nvCxnSpPr>
        <p:spPr bwMode="auto">
          <a:xfrm>
            <a:off x="2333625" y="4521200"/>
            <a:ext cx="3571875" cy="0"/>
          </a:xfrm>
          <a:prstGeom prst="straightConnector1">
            <a:avLst/>
          </a:prstGeom>
          <a:noFill/>
          <a:ln w="57150" algn="ctr">
            <a:solidFill>
              <a:srgbClr val="0033CC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5" name="Conector de seta reta 14"/>
          <p:cNvCxnSpPr>
            <a:cxnSpLocks noChangeShapeType="1"/>
          </p:cNvCxnSpPr>
          <p:nvPr/>
        </p:nvCxnSpPr>
        <p:spPr bwMode="auto">
          <a:xfrm>
            <a:off x="2359025" y="5449888"/>
            <a:ext cx="3571875" cy="0"/>
          </a:xfrm>
          <a:prstGeom prst="straightConnector1">
            <a:avLst/>
          </a:prstGeom>
          <a:noFill/>
          <a:ln w="57150" algn="ctr">
            <a:solidFill>
              <a:srgbClr val="0033CC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5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tx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Text Box 2"/>
          <p:cNvSpPr txBox="1">
            <a:spLocks noChangeArrowheads="1"/>
          </p:cNvSpPr>
          <p:nvPr/>
        </p:nvSpPr>
        <p:spPr bwMode="auto">
          <a:xfrm>
            <a:off x="214313" y="5214938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X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34925" y="115888"/>
            <a:ext cx="903605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i="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Treino da Regra do Tapa</a:t>
            </a:r>
          </a:p>
          <a:p>
            <a:pPr>
              <a:defRPr/>
            </a:pPr>
            <a:r>
              <a:rPr lang="pt-BR" i="0" dirty="0">
                <a:solidFill>
                  <a:srgbClr val="070800"/>
                </a:solidFill>
                <a:latin typeface="Arial" pitchFamily="34" charset="0"/>
              </a:rPr>
              <a:t>Um partícula ____________ é lançada com velocidade inicial ‘</a:t>
            </a:r>
            <a:r>
              <a:rPr lang="pt-BR" sz="3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v</a:t>
            </a:r>
            <a:r>
              <a:rPr lang="pt-BR" i="0" dirty="0">
                <a:solidFill>
                  <a:srgbClr val="070800"/>
                </a:solidFill>
                <a:latin typeface="Arial" pitchFamily="34" charset="0"/>
              </a:rPr>
              <a:t>’ em uma região de campo _____________ perpendicular a ‘página’    como mostra a figura. A alternativa que completa corretamente a frase de forma compatível com a figura é: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500063" y="4786313"/>
            <a:ext cx="442912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457200" indent="-4572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Positiva – elétrico 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Positiva – magnético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Negativa – elétrico 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Negativa – magnético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neutra – magnético</a:t>
            </a: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5786438" y="4286250"/>
            <a:ext cx="500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v</a:t>
            </a:r>
          </a:p>
        </p:txBody>
      </p:sp>
      <p:sp>
        <p:nvSpPr>
          <p:cNvPr id="20" name="Arco 19"/>
          <p:cNvSpPr/>
          <p:nvPr/>
        </p:nvSpPr>
        <p:spPr bwMode="auto">
          <a:xfrm rot="16200000" flipV="1">
            <a:off x="3000375" y="3429000"/>
            <a:ext cx="2857500" cy="2857500"/>
          </a:xfrm>
          <a:prstGeom prst="arc">
            <a:avLst>
              <a:gd name="adj1" fmla="val 16200000"/>
              <a:gd name="adj2" fmla="val 21511544"/>
            </a:avLst>
          </a:prstGeom>
          <a:noFill/>
          <a:ln w="28575" cap="flat" cmpd="sng" algn="ctr">
            <a:solidFill>
              <a:srgbClr val="0708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cxnSp>
        <p:nvCxnSpPr>
          <p:cNvPr id="37895" name="Conector de seta reta 20"/>
          <p:cNvCxnSpPr>
            <a:cxnSpLocks noChangeShapeType="1"/>
          </p:cNvCxnSpPr>
          <p:nvPr/>
        </p:nvCxnSpPr>
        <p:spPr bwMode="auto">
          <a:xfrm rot="5400000" flipH="1" flipV="1">
            <a:off x="5430044" y="4714081"/>
            <a:ext cx="857250" cy="1588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2214563" y="3214688"/>
            <a:ext cx="3786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2000" b="0" i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sym typeface="Symbol"/>
              </a:rPr>
              <a:t>trajetória da carga</a:t>
            </a:r>
            <a:endParaRPr lang="pt-BR" sz="2000" b="0" i="0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5689600" y="4929188"/>
            <a:ext cx="928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2800" i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sym typeface="Symbol"/>
              </a:rPr>
              <a:t></a:t>
            </a:r>
            <a:endParaRPr lang="pt-BR" sz="2800" i="0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37898" name="Text Box 2"/>
          <p:cNvSpPr txBox="1">
            <a:spLocks noChangeArrowheads="1"/>
          </p:cNvSpPr>
          <p:nvPr/>
        </p:nvSpPr>
        <p:spPr bwMode="auto">
          <a:xfrm>
            <a:off x="2500313" y="2071688"/>
            <a:ext cx="5143500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3600" i="0">
                <a:solidFill>
                  <a:srgbClr val="0033CC"/>
                </a:solidFill>
                <a:sym typeface="Symbol" pitchFamily="18" charset="2"/>
              </a:rPr>
              <a:t>                     </a:t>
            </a:r>
          </a:p>
          <a:p>
            <a:pPr eaLnBrk="1" hangingPunct="1"/>
            <a:r>
              <a:rPr lang="pt-BR" altLang="pt-BR" sz="900" i="0">
                <a:solidFill>
                  <a:srgbClr val="0033CC"/>
                </a:solidFill>
                <a:sym typeface="Symbol" pitchFamily="18" charset="2"/>
              </a:rPr>
              <a:t> </a:t>
            </a:r>
            <a:endParaRPr lang="pt-BR" altLang="pt-BR" sz="100" i="0">
              <a:solidFill>
                <a:srgbClr val="0033CC"/>
              </a:solidFill>
              <a:sym typeface="Symbol" pitchFamily="18" charset="2"/>
            </a:endParaRPr>
          </a:p>
          <a:p>
            <a:pPr eaLnBrk="1" hangingPunct="1"/>
            <a:r>
              <a:rPr lang="pt-BR" altLang="pt-BR" sz="3600" i="0">
                <a:solidFill>
                  <a:srgbClr val="0033CC"/>
                </a:solidFill>
                <a:sym typeface="Symbol" pitchFamily="18" charset="2"/>
              </a:rPr>
              <a:t>                     </a:t>
            </a:r>
          </a:p>
          <a:p>
            <a:pPr eaLnBrk="1" hangingPunct="1"/>
            <a:endParaRPr lang="pt-BR" altLang="pt-BR" sz="1400" i="0">
              <a:solidFill>
                <a:srgbClr val="0033CC"/>
              </a:solidFill>
              <a:sym typeface="Symbol" pitchFamily="18" charset="2"/>
            </a:endParaRPr>
          </a:p>
          <a:p>
            <a:pPr eaLnBrk="1" hangingPunct="1"/>
            <a:r>
              <a:rPr lang="pt-BR" altLang="pt-BR" sz="3600" i="0">
                <a:solidFill>
                  <a:srgbClr val="0033CC"/>
                </a:solidFill>
                <a:sym typeface="Symbol" pitchFamily="18" charset="2"/>
              </a:rPr>
              <a:t>                     </a:t>
            </a:r>
          </a:p>
          <a:p>
            <a:pPr eaLnBrk="1" hangingPunct="1"/>
            <a:endParaRPr lang="pt-BR" altLang="pt-BR" sz="1400" i="0">
              <a:solidFill>
                <a:srgbClr val="0033CC"/>
              </a:solidFill>
              <a:sym typeface="Symbol" pitchFamily="18" charset="2"/>
            </a:endParaRPr>
          </a:p>
          <a:p>
            <a:pPr eaLnBrk="1" hangingPunct="1"/>
            <a:r>
              <a:rPr lang="pt-BR" altLang="pt-BR" sz="3600" i="0">
                <a:solidFill>
                  <a:srgbClr val="0033CC"/>
                </a:solidFill>
                <a:sym typeface="Symbol" pitchFamily="18" charset="2"/>
              </a:rPr>
              <a:t>                     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5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tx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Text Box 2"/>
          <p:cNvSpPr txBox="1">
            <a:spLocks noChangeArrowheads="1"/>
          </p:cNvSpPr>
          <p:nvPr/>
        </p:nvSpPr>
        <p:spPr bwMode="auto">
          <a:xfrm>
            <a:off x="100013" y="2819400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X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34925" y="115888"/>
            <a:ext cx="9036050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i="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Treino da RMD e RT</a:t>
            </a:r>
          </a:p>
          <a:p>
            <a:pPr>
              <a:defRPr/>
            </a:pPr>
            <a:r>
              <a:rPr lang="pt-BR" i="0" dirty="0">
                <a:solidFill>
                  <a:srgbClr val="070800"/>
                </a:solidFill>
                <a:latin typeface="Arial" pitchFamily="34" charset="0"/>
              </a:rPr>
              <a:t>Uma carga positiva é lançada com velocidade inicial ‘</a:t>
            </a:r>
            <a:r>
              <a:rPr lang="pt-BR" sz="3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v</a:t>
            </a:r>
            <a:r>
              <a:rPr lang="pt-BR" i="0" dirty="0">
                <a:solidFill>
                  <a:srgbClr val="070800"/>
                </a:solidFill>
                <a:latin typeface="Arial" pitchFamily="34" charset="0"/>
              </a:rPr>
              <a:t>’ em uma região de campo magnético criado pela corrente ‘</a:t>
            </a:r>
            <a:r>
              <a:rPr lang="pt-B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i</a:t>
            </a:r>
            <a:r>
              <a:rPr lang="pt-BR" i="0" dirty="0">
                <a:solidFill>
                  <a:srgbClr val="070800"/>
                </a:solidFill>
                <a:latin typeface="Arial" pitchFamily="34" charset="0"/>
              </a:rPr>
              <a:t>’ de um condutor  conforme a figura. A carga elétrica será desviada para: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365125" y="2419350"/>
            <a:ext cx="663575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457200" indent="-4572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Direita, desviando do condutor.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Esquerda, aproximando-se do condutor.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Segue reto sem desvio.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Gira em torno do condutor.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É freado e permanece parado. </a:t>
            </a: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7929563" y="3854450"/>
            <a:ext cx="5000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v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7643813" y="5143500"/>
            <a:ext cx="500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2800" i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sym typeface="Symbol"/>
              </a:rPr>
              <a:t></a:t>
            </a:r>
            <a:endParaRPr lang="pt-BR" sz="2800" i="0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</p:txBody>
      </p:sp>
      <p:cxnSp>
        <p:nvCxnSpPr>
          <p:cNvPr id="38919" name="Conector de seta reta 20"/>
          <p:cNvCxnSpPr>
            <a:cxnSpLocks noChangeShapeType="1"/>
          </p:cNvCxnSpPr>
          <p:nvPr/>
        </p:nvCxnSpPr>
        <p:spPr bwMode="auto">
          <a:xfrm rot="16200000" flipV="1">
            <a:off x="7129463" y="4529138"/>
            <a:ext cx="1500187" cy="1587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AutoShape 9"/>
          <p:cNvSpPr>
            <a:spLocks noChangeArrowheads="1"/>
          </p:cNvSpPr>
          <p:nvPr/>
        </p:nvSpPr>
        <p:spPr bwMode="auto">
          <a:xfrm>
            <a:off x="7086600" y="2571750"/>
            <a:ext cx="360363" cy="3892550"/>
          </a:xfrm>
          <a:prstGeom prst="can">
            <a:avLst>
              <a:gd name="adj" fmla="val 37453"/>
            </a:avLst>
          </a:prstGeom>
          <a:solidFill>
            <a:srgbClr val="FF9900"/>
          </a:solidFill>
          <a:ln w="28575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cxnSp>
        <p:nvCxnSpPr>
          <p:cNvPr id="38921" name="Conector de seta reta 14"/>
          <p:cNvCxnSpPr>
            <a:cxnSpLocks noChangeShapeType="1"/>
          </p:cNvCxnSpPr>
          <p:nvPr/>
        </p:nvCxnSpPr>
        <p:spPr bwMode="auto">
          <a:xfrm rot="-5400000">
            <a:off x="6975475" y="2357438"/>
            <a:ext cx="596900" cy="0"/>
          </a:xfrm>
          <a:prstGeom prst="straightConnector1">
            <a:avLst/>
          </a:prstGeom>
          <a:noFill/>
          <a:ln w="571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7429500" y="1928813"/>
            <a:ext cx="5000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5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00013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pt-BR" smtClean="0">
                <a:solidFill>
                  <a:srgbClr val="FF3300"/>
                </a:solidFill>
              </a:rPr>
              <a:t>Força Eletromagnética </a:t>
            </a:r>
          </a:p>
        </p:txBody>
      </p:sp>
      <p:sp>
        <p:nvSpPr>
          <p:cNvPr id="548867" name="Rectangle 3"/>
          <p:cNvSpPr>
            <a:spLocks noChangeArrowheads="1"/>
          </p:cNvSpPr>
          <p:nvPr/>
        </p:nvSpPr>
        <p:spPr bwMode="auto">
          <a:xfrm>
            <a:off x="250825" y="2386013"/>
            <a:ext cx="3960813" cy="1187450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de-DE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Se a carga for jogada com </a:t>
            </a:r>
            <a:r>
              <a:rPr lang="de-DE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Symbol" pitchFamily="18" charset="2"/>
              </a:rPr>
              <a:t> = 0° a for</a:t>
            </a:r>
            <a:r>
              <a:rPr lang="pt-BR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Symbol" pitchFamily="18" charset="2"/>
              </a:rPr>
              <a:t>ç</a:t>
            </a:r>
            <a:r>
              <a:rPr lang="de-DE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Symbol" pitchFamily="18" charset="2"/>
              </a:rPr>
              <a:t>a magnética é nula </a:t>
            </a:r>
          </a:p>
        </p:txBody>
      </p:sp>
      <p:sp>
        <p:nvSpPr>
          <p:cNvPr id="548868" name="Rectangle 4"/>
          <p:cNvSpPr>
            <a:spLocks noChangeArrowheads="1"/>
          </p:cNvSpPr>
          <p:nvPr/>
        </p:nvSpPr>
        <p:spPr bwMode="auto">
          <a:xfrm>
            <a:off x="215900" y="3754438"/>
            <a:ext cx="3995738" cy="1187450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de-DE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Se a carga for jogada com </a:t>
            </a:r>
            <a:r>
              <a:rPr lang="de-DE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Symbol" pitchFamily="18" charset="2"/>
              </a:rPr>
              <a:t> = 180° a força magnética é nula </a:t>
            </a:r>
          </a:p>
        </p:txBody>
      </p:sp>
      <p:sp>
        <p:nvSpPr>
          <p:cNvPr id="548870" name="Line 6"/>
          <p:cNvSpPr>
            <a:spLocks noChangeShapeType="1"/>
          </p:cNvSpPr>
          <p:nvPr/>
        </p:nvSpPr>
        <p:spPr bwMode="auto">
          <a:xfrm>
            <a:off x="4572000" y="1968500"/>
            <a:ext cx="4032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48871" name="Line 7"/>
          <p:cNvSpPr>
            <a:spLocks noChangeShapeType="1"/>
          </p:cNvSpPr>
          <p:nvPr/>
        </p:nvSpPr>
        <p:spPr bwMode="auto">
          <a:xfrm>
            <a:off x="4572000" y="2520950"/>
            <a:ext cx="4032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48872" name="Line 8"/>
          <p:cNvSpPr>
            <a:spLocks noChangeShapeType="1"/>
          </p:cNvSpPr>
          <p:nvPr/>
        </p:nvSpPr>
        <p:spPr bwMode="auto">
          <a:xfrm>
            <a:off x="4572000" y="3071813"/>
            <a:ext cx="4032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48873" name="Line 9"/>
          <p:cNvSpPr>
            <a:spLocks noChangeShapeType="1"/>
          </p:cNvSpPr>
          <p:nvPr/>
        </p:nvSpPr>
        <p:spPr bwMode="auto">
          <a:xfrm>
            <a:off x="4572000" y="3624263"/>
            <a:ext cx="4032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48874" name="Line 10"/>
          <p:cNvSpPr>
            <a:spLocks noChangeShapeType="1"/>
          </p:cNvSpPr>
          <p:nvPr/>
        </p:nvSpPr>
        <p:spPr bwMode="auto">
          <a:xfrm>
            <a:off x="4584700" y="4175125"/>
            <a:ext cx="4032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48876" name="Rectangle 12"/>
          <p:cNvSpPr>
            <a:spLocks noChangeArrowheads="1"/>
          </p:cNvSpPr>
          <p:nvPr/>
        </p:nvSpPr>
        <p:spPr bwMode="auto">
          <a:xfrm>
            <a:off x="8532813" y="2041525"/>
            <a:ext cx="360362" cy="455613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de-DE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B</a:t>
            </a:r>
            <a:endParaRPr lang="pt-BR" b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995738" y="2940050"/>
            <a:ext cx="1081087" cy="633413"/>
            <a:chOff x="2517" y="1852"/>
            <a:chExt cx="681" cy="399"/>
          </a:xfrm>
        </p:grpSpPr>
        <p:sp>
          <p:nvSpPr>
            <p:cNvPr id="548869" name="Rectangle 5"/>
            <p:cNvSpPr>
              <a:spLocks noChangeArrowheads="1"/>
            </p:cNvSpPr>
            <p:nvPr/>
          </p:nvSpPr>
          <p:spPr bwMode="auto">
            <a:xfrm>
              <a:off x="2517" y="1964"/>
              <a:ext cx="227" cy="287"/>
            </a:xfrm>
            <a:prstGeom prst="rect">
              <a:avLst/>
            </a:prstGeom>
            <a:noFill/>
            <a:ln w="38100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r>
                <a:rPr lang="de-DE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q</a:t>
              </a:r>
              <a:endParaRPr lang="pt-BR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48877" name="Line 13"/>
            <p:cNvSpPr>
              <a:spLocks noChangeShapeType="1"/>
            </p:cNvSpPr>
            <p:nvPr/>
          </p:nvSpPr>
          <p:spPr bwMode="auto">
            <a:xfrm>
              <a:off x="2699" y="2179"/>
              <a:ext cx="49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16407" name="Rectangle 14"/>
            <p:cNvSpPr>
              <a:spLocks noChangeArrowheads="1"/>
            </p:cNvSpPr>
            <p:nvPr/>
          </p:nvSpPr>
          <p:spPr bwMode="auto">
            <a:xfrm>
              <a:off x="2744" y="1852"/>
              <a:ext cx="2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de-DE" altLang="pt-BR" i="0">
                  <a:solidFill>
                    <a:srgbClr val="FF0000"/>
                  </a:solidFill>
                </a:rPr>
                <a:t>v</a:t>
              </a:r>
              <a:endParaRPr lang="pt-BR" altLang="pt-BR" i="0">
                <a:solidFill>
                  <a:srgbClr val="FF0000"/>
                </a:solidFill>
              </a:endParaRP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7956550" y="3995738"/>
            <a:ext cx="1439863" cy="657225"/>
            <a:chOff x="5012" y="2517"/>
            <a:chExt cx="907" cy="414"/>
          </a:xfrm>
        </p:grpSpPr>
        <p:sp>
          <p:nvSpPr>
            <p:cNvPr id="548875" name="Rectangle 11"/>
            <p:cNvSpPr>
              <a:spLocks noChangeArrowheads="1"/>
            </p:cNvSpPr>
            <p:nvPr/>
          </p:nvSpPr>
          <p:spPr bwMode="auto">
            <a:xfrm>
              <a:off x="5511" y="2644"/>
              <a:ext cx="408" cy="287"/>
            </a:xfrm>
            <a:prstGeom prst="rect">
              <a:avLst/>
            </a:prstGeom>
            <a:noFill/>
            <a:ln w="38100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r>
                <a:rPr lang="de-DE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q</a:t>
              </a:r>
              <a:endParaRPr lang="pt-BR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16403" name="Rectangle 15"/>
            <p:cNvSpPr>
              <a:spLocks noChangeArrowheads="1"/>
            </p:cNvSpPr>
            <p:nvPr/>
          </p:nvSpPr>
          <p:spPr bwMode="auto">
            <a:xfrm>
              <a:off x="5147" y="2517"/>
              <a:ext cx="227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 b="1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de-DE" altLang="pt-BR" i="0">
                  <a:solidFill>
                    <a:srgbClr val="FF0000"/>
                  </a:solidFill>
                </a:rPr>
                <a:t>v</a:t>
              </a:r>
              <a:endParaRPr lang="pt-BR" altLang="pt-BR" i="0">
                <a:solidFill>
                  <a:srgbClr val="FF0000"/>
                </a:solidFill>
              </a:endParaRPr>
            </a:p>
          </p:txBody>
        </p:sp>
        <p:sp>
          <p:nvSpPr>
            <p:cNvPr id="548880" name="Line 16"/>
            <p:cNvSpPr>
              <a:spLocks noChangeShapeType="1"/>
            </p:cNvSpPr>
            <p:nvPr/>
          </p:nvSpPr>
          <p:spPr bwMode="auto">
            <a:xfrm flipH="1">
              <a:off x="5012" y="2848"/>
              <a:ext cx="54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</p:grpSp>
      <p:sp>
        <p:nvSpPr>
          <p:cNvPr id="548881" name="Line 17"/>
          <p:cNvSpPr>
            <a:spLocks noChangeShapeType="1"/>
          </p:cNvSpPr>
          <p:nvPr/>
        </p:nvSpPr>
        <p:spPr bwMode="auto">
          <a:xfrm>
            <a:off x="4572000" y="4724400"/>
            <a:ext cx="4032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48882" name="Rectangle 18"/>
          <p:cNvSpPr>
            <a:spLocks noChangeArrowheads="1"/>
          </p:cNvSpPr>
          <p:nvPr/>
        </p:nvSpPr>
        <p:spPr bwMode="auto">
          <a:xfrm>
            <a:off x="303213" y="836613"/>
            <a:ext cx="8229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3200" b="0" i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Velocidade na direção do campo magnético</a:t>
            </a:r>
          </a:p>
        </p:txBody>
      </p:sp>
      <p:sp>
        <p:nvSpPr>
          <p:cNvPr id="548883" name="Rectangle 19"/>
          <p:cNvSpPr>
            <a:spLocks noChangeArrowheads="1"/>
          </p:cNvSpPr>
          <p:nvPr/>
        </p:nvSpPr>
        <p:spPr bwMode="auto">
          <a:xfrm>
            <a:off x="468313" y="5445125"/>
            <a:ext cx="8229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sz="3200">
                <a:solidFill>
                  <a:srgbClr val="33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 carga permanece em MRU.</a:t>
            </a:r>
            <a:endParaRPr lang="pt-BR" sz="3200">
              <a:solidFill>
                <a:srgbClr val="33C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548884" name="Rectangle 20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16386" name="Object 21"/>
          <p:cNvGraphicFramePr>
            <a:graphicFrameLocks noChangeAspect="1"/>
          </p:cNvGraphicFramePr>
          <p:nvPr/>
        </p:nvGraphicFramePr>
        <p:xfrm>
          <a:off x="792163" y="1700213"/>
          <a:ext cx="2484437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8" name="Equação" r:id="rId4" imgW="927100" imgH="241300" progId="Equation.3">
                  <p:embed/>
                </p:oleObj>
              </mc:Choice>
              <mc:Fallback>
                <p:oleObj name="Equação" r:id="rId4" imgW="927100" imgH="2413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63" y="1700213"/>
                        <a:ext cx="2484437" cy="639762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8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8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8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65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48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48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8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48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67" grpId="0"/>
      <p:bldP spid="548868" grpId="0"/>
      <p:bldP spid="54888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714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t-BR" smtClean="0">
                <a:solidFill>
                  <a:srgbClr val="FF3300"/>
                </a:solidFill>
              </a:rPr>
              <a:t>Força Eletromagnética </a:t>
            </a:r>
          </a:p>
        </p:txBody>
      </p:sp>
      <p:sp>
        <p:nvSpPr>
          <p:cNvPr id="17414" name="Rectangle 3"/>
          <p:cNvSpPr>
            <a:spLocks noChangeArrowheads="1"/>
          </p:cNvSpPr>
          <p:nvPr/>
        </p:nvSpPr>
        <p:spPr bwMode="auto">
          <a:xfrm>
            <a:off x="1403350" y="1916113"/>
            <a:ext cx="4198938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b="0" i="0">
                <a:solidFill>
                  <a:srgbClr val="969696"/>
                </a:solidFill>
                <a:sym typeface="Wingdings 2" pitchFamily="18" charset="2"/>
              </a:rPr>
              <a:t> 		 	 	 </a:t>
            </a:r>
          </a:p>
          <a:p>
            <a:pPr eaLnBrk="1" hangingPunct="1"/>
            <a:endParaRPr lang="pt-BR" altLang="pt-BR" b="0" i="0">
              <a:solidFill>
                <a:srgbClr val="969696"/>
              </a:solidFill>
              <a:sym typeface="Wingdings 2" pitchFamily="18" charset="2"/>
            </a:endParaRPr>
          </a:p>
          <a:p>
            <a:pPr eaLnBrk="1" hangingPunct="1"/>
            <a:r>
              <a:rPr lang="pt-BR" altLang="pt-BR" b="0" i="0">
                <a:solidFill>
                  <a:srgbClr val="969696"/>
                </a:solidFill>
                <a:sym typeface="Wingdings 2" pitchFamily="18" charset="2"/>
              </a:rPr>
              <a:t>		 	 	  </a:t>
            </a:r>
          </a:p>
          <a:p>
            <a:pPr eaLnBrk="1" hangingPunct="1"/>
            <a:endParaRPr lang="pt-BR" altLang="pt-BR" b="0" i="0">
              <a:solidFill>
                <a:srgbClr val="969696"/>
              </a:solidFill>
              <a:sym typeface="Wingdings 2" pitchFamily="18" charset="2"/>
            </a:endParaRPr>
          </a:p>
          <a:p>
            <a:pPr eaLnBrk="1" hangingPunct="1"/>
            <a:r>
              <a:rPr lang="pt-BR" altLang="pt-BR" b="0" i="0">
                <a:solidFill>
                  <a:srgbClr val="969696"/>
                </a:solidFill>
                <a:sym typeface="Wingdings 2" pitchFamily="18" charset="2"/>
              </a:rPr>
              <a:t>		 	 	  </a:t>
            </a:r>
          </a:p>
          <a:p>
            <a:pPr eaLnBrk="1" hangingPunct="1"/>
            <a:endParaRPr lang="pt-BR" altLang="pt-BR" b="0" i="0">
              <a:solidFill>
                <a:srgbClr val="969696"/>
              </a:solidFill>
              <a:sym typeface="Wingdings 2" pitchFamily="18" charset="2"/>
            </a:endParaRPr>
          </a:p>
          <a:p>
            <a:pPr eaLnBrk="1" hangingPunct="1"/>
            <a:r>
              <a:rPr lang="pt-BR" altLang="pt-BR" b="0" i="0">
                <a:solidFill>
                  <a:srgbClr val="969696"/>
                </a:solidFill>
                <a:sym typeface="Wingdings 2" pitchFamily="18" charset="2"/>
              </a:rPr>
              <a:t>		 	 	  </a:t>
            </a:r>
          </a:p>
        </p:txBody>
      </p:sp>
      <p:sp>
        <p:nvSpPr>
          <p:cNvPr id="550916" name="Rectangle 4"/>
          <p:cNvSpPr>
            <a:spLocks noChangeArrowheads="1"/>
          </p:cNvSpPr>
          <p:nvPr/>
        </p:nvSpPr>
        <p:spPr bwMode="auto">
          <a:xfrm>
            <a:off x="755650" y="3789363"/>
            <a:ext cx="361950" cy="457200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Wingdings" pitchFamily="2" charset="2"/>
              </a:rPr>
              <a:t>+</a:t>
            </a:r>
            <a:endParaRPr lang="pt-BR" i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sym typeface="Wingdings" pitchFamily="2" charset="2"/>
            </a:endParaRPr>
          </a:p>
        </p:txBody>
      </p:sp>
      <p:sp>
        <p:nvSpPr>
          <p:cNvPr id="550917" name="Rectangle 5"/>
          <p:cNvSpPr>
            <a:spLocks noChangeArrowheads="1"/>
          </p:cNvSpPr>
          <p:nvPr/>
        </p:nvSpPr>
        <p:spPr bwMode="auto">
          <a:xfrm>
            <a:off x="6515100" y="1984375"/>
            <a:ext cx="1728788" cy="2282825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Symbol" pitchFamily="18" charset="2"/>
              </a:rPr>
              <a:t> Observe que a  força magnética é centrípeta </a:t>
            </a:r>
          </a:p>
        </p:txBody>
      </p:sp>
      <p:sp>
        <p:nvSpPr>
          <p:cNvPr id="550918" name="Rectangle 6"/>
          <p:cNvSpPr>
            <a:spLocks noChangeArrowheads="1"/>
          </p:cNvSpPr>
          <p:nvPr/>
        </p:nvSpPr>
        <p:spPr bwMode="auto">
          <a:xfrm>
            <a:off x="142875" y="909638"/>
            <a:ext cx="88931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pt-BR" sz="3200" b="0" i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Velocidade perpendicular ao campo magnético</a:t>
            </a:r>
            <a:br>
              <a:rPr lang="pt-BR" sz="3200" b="0" i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</a:br>
            <a:r>
              <a:rPr lang="pt-BR" sz="3200" b="0" i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Symbol" pitchFamily="18" charset="2"/>
              </a:rPr>
              <a:t> = 90°</a:t>
            </a:r>
          </a:p>
        </p:txBody>
      </p:sp>
      <p:sp>
        <p:nvSpPr>
          <p:cNvPr id="550919" name="Rectangle 7"/>
          <p:cNvSpPr>
            <a:spLocks noChangeArrowheads="1"/>
          </p:cNvSpPr>
          <p:nvPr/>
        </p:nvSpPr>
        <p:spPr bwMode="auto">
          <a:xfrm>
            <a:off x="14288" y="4437063"/>
            <a:ext cx="8229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sz="3200">
                <a:solidFill>
                  <a:srgbClr val="33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 carga permanece em MCU.</a:t>
            </a:r>
            <a:endParaRPr lang="pt-BR" sz="3200">
              <a:solidFill>
                <a:srgbClr val="33C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550920" name="Line 8"/>
          <p:cNvSpPr>
            <a:spLocks noChangeShapeType="1"/>
          </p:cNvSpPr>
          <p:nvPr/>
        </p:nvSpPr>
        <p:spPr bwMode="auto">
          <a:xfrm>
            <a:off x="1042988" y="4005263"/>
            <a:ext cx="4333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50921" name="Rectangle 9"/>
          <p:cNvSpPr>
            <a:spLocks noChangeArrowheads="1"/>
          </p:cNvSpPr>
          <p:nvPr/>
        </p:nvSpPr>
        <p:spPr bwMode="auto">
          <a:xfrm>
            <a:off x="1042988" y="3619500"/>
            <a:ext cx="354012" cy="457200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Wingdings" pitchFamily="2" charset="2"/>
              </a:rPr>
              <a:t>v</a:t>
            </a:r>
            <a:endParaRPr lang="pt-BR" i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sym typeface="Wingdings" pitchFamily="2" charset="2"/>
            </a:endParaRPr>
          </a:p>
        </p:txBody>
      </p:sp>
      <p:sp>
        <p:nvSpPr>
          <p:cNvPr id="550922" name="Line 10"/>
          <p:cNvSpPr>
            <a:spLocks noChangeShapeType="1"/>
          </p:cNvSpPr>
          <p:nvPr/>
        </p:nvSpPr>
        <p:spPr bwMode="auto">
          <a:xfrm>
            <a:off x="1547813" y="4005263"/>
            <a:ext cx="1368425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50923" name="Oval 11"/>
          <p:cNvSpPr>
            <a:spLocks noChangeArrowheads="1"/>
          </p:cNvSpPr>
          <p:nvPr/>
        </p:nvSpPr>
        <p:spPr bwMode="auto">
          <a:xfrm>
            <a:off x="2051050" y="2276475"/>
            <a:ext cx="1728788" cy="1728788"/>
          </a:xfrm>
          <a:prstGeom prst="ellipse">
            <a:avLst/>
          </a:prstGeom>
          <a:noFill/>
          <a:ln w="38100" algn="ctr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50924" name="Rectangle 12"/>
          <p:cNvSpPr>
            <a:spLocks noChangeArrowheads="1"/>
          </p:cNvSpPr>
          <p:nvPr/>
        </p:nvSpPr>
        <p:spPr bwMode="auto">
          <a:xfrm>
            <a:off x="2051050" y="1916113"/>
            <a:ext cx="354013" cy="457200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Wingdings" pitchFamily="2" charset="2"/>
              </a:rPr>
              <a:t>v</a:t>
            </a:r>
            <a:endParaRPr lang="pt-BR" i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sym typeface="Wingdings" pitchFamily="2" charset="2"/>
            </a:endParaRPr>
          </a:p>
        </p:txBody>
      </p:sp>
      <p:sp>
        <p:nvSpPr>
          <p:cNvPr id="550925" name="Rectangle 13"/>
          <p:cNvSpPr>
            <a:spLocks noChangeArrowheads="1"/>
          </p:cNvSpPr>
          <p:nvPr/>
        </p:nvSpPr>
        <p:spPr bwMode="auto">
          <a:xfrm>
            <a:off x="3779838" y="2997200"/>
            <a:ext cx="354012" cy="457200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Wingdings" pitchFamily="2" charset="2"/>
              </a:rPr>
              <a:t>v</a:t>
            </a:r>
            <a:endParaRPr lang="pt-BR" i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sym typeface="Wingdings" pitchFamily="2" charset="2"/>
            </a:endParaRPr>
          </a:p>
        </p:txBody>
      </p:sp>
      <p:sp>
        <p:nvSpPr>
          <p:cNvPr id="550926" name="Line 14"/>
          <p:cNvSpPr>
            <a:spLocks noChangeShapeType="1"/>
          </p:cNvSpPr>
          <p:nvPr/>
        </p:nvSpPr>
        <p:spPr bwMode="auto">
          <a:xfrm flipV="1">
            <a:off x="3721100" y="2852738"/>
            <a:ext cx="203200" cy="6143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50927" name="Line 15"/>
          <p:cNvSpPr>
            <a:spLocks noChangeShapeType="1"/>
          </p:cNvSpPr>
          <p:nvPr/>
        </p:nvSpPr>
        <p:spPr bwMode="auto">
          <a:xfrm flipH="1" flipV="1">
            <a:off x="2268538" y="2276475"/>
            <a:ext cx="6477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50928" name="Line 16"/>
          <p:cNvSpPr>
            <a:spLocks noChangeShapeType="1"/>
          </p:cNvSpPr>
          <p:nvPr/>
        </p:nvSpPr>
        <p:spPr bwMode="auto">
          <a:xfrm flipH="1" flipV="1">
            <a:off x="3203575" y="3284538"/>
            <a:ext cx="517525" cy="1825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50929" name="Line 17"/>
          <p:cNvSpPr>
            <a:spLocks noChangeShapeType="1"/>
          </p:cNvSpPr>
          <p:nvPr/>
        </p:nvSpPr>
        <p:spPr bwMode="auto">
          <a:xfrm flipH="1">
            <a:off x="2916238" y="2276475"/>
            <a:ext cx="0" cy="5762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50930" name="Rectangle 18"/>
          <p:cNvSpPr>
            <a:spLocks noChangeArrowheads="1"/>
          </p:cNvSpPr>
          <p:nvPr/>
        </p:nvSpPr>
        <p:spPr bwMode="auto">
          <a:xfrm>
            <a:off x="2868613" y="2492375"/>
            <a:ext cx="369887" cy="457200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Wingdings" pitchFamily="2" charset="2"/>
              </a:rPr>
              <a:t>F</a:t>
            </a:r>
            <a:endParaRPr lang="pt-BR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sym typeface="Wingdings" pitchFamily="2" charset="2"/>
            </a:endParaRPr>
          </a:p>
        </p:txBody>
      </p:sp>
      <p:sp>
        <p:nvSpPr>
          <p:cNvPr id="550931" name="Rectangle 19"/>
          <p:cNvSpPr>
            <a:spLocks noChangeArrowheads="1"/>
          </p:cNvSpPr>
          <p:nvPr/>
        </p:nvSpPr>
        <p:spPr bwMode="auto">
          <a:xfrm>
            <a:off x="3084513" y="3332163"/>
            <a:ext cx="369887" cy="457200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Wingdings" pitchFamily="2" charset="2"/>
              </a:rPr>
              <a:t>F</a:t>
            </a:r>
            <a:endParaRPr lang="pt-BR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sym typeface="Wingdings" pitchFamily="2" charset="2"/>
            </a:endParaRPr>
          </a:p>
        </p:txBody>
      </p:sp>
      <p:sp>
        <p:nvSpPr>
          <p:cNvPr id="550932" name="Rectangle 20"/>
          <p:cNvSpPr>
            <a:spLocks noChangeArrowheads="1"/>
          </p:cNvSpPr>
          <p:nvPr/>
        </p:nvSpPr>
        <p:spPr bwMode="auto">
          <a:xfrm>
            <a:off x="2546350" y="3332163"/>
            <a:ext cx="369888" cy="457200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Wingdings" pitchFamily="2" charset="2"/>
              </a:rPr>
              <a:t>F</a:t>
            </a:r>
            <a:endParaRPr lang="pt-BR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sym typeface="Wingdings" pitchFamily="2" charset="2"/>
            </a:endParaRPr>
          </a:p>
        </p:txBody>
      </p:sp>
      <p:sp>
        <p:nvSpPr>
          <p:cNvPr id="550933" name="Rectangle 21"/>
          <p:cNvSpPr>
            <a:spLocks noChangeArrowheads="1"/>
          </p:cNvSpPr>
          <p:nvPr/>
        </p:nvSpPr>
        <p:spPr bwMode="auto">
          <a:xfrm>
            <a:off x="3492500" y="3763963"/>
            <a:ext cx="354013" cy="457200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Wingdings" pitchFamily="2" charset="2"/>
              </a:rPr>
              <a:t>v</a:t>
            </a:r>
            <a:endParaRPr lang="pt-BR" i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sym typeface="Wingdings" pitchFamily="2" charset="2"/>
            </a:endParaRPr>
          </a:p>
        </p:txBody>
      </p:sp>
      <p:sp>
        <p:nvSpPr>
          <p:cNvPr id="550934" name="Line 22"/>
          <p:cNvSpPr>
            <a:spLocks noChangeShapeType="1"/>
          </p:cNvSpPr>
          <p:nvPr/>
        </p:nvSpPr>
        <p:spPr bwMode="auto">
          <a:xfrm flipV="1">
            <a:off x="2916238" y="4005263"/>
            <a:ext cx="647700" cy="47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50935" name="Line 23"/>
          <p:cNvSpPr>
            <a:spLocks noChangeShapeType="1"/>
          </p:cNvSpPr>
          <p:nvPr/>
        </p:nvSpPr>
        <p:spPr bwMode="auto">
          <a:xfrm flipH="1">
            <a:off x="2916238" y="3429000"/>
            <a:ext cx="0" cy="5762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50936" name="Rectangle 24"/>
          <p:cNvSpPr>
            <a:spLocks noChangeArrowheads="1"/>
          </p:cNvSpPr>
          <p:nvPr/>
        </p:nvSpPr>
        <p:spPr bwMode="auto">
          <a:xfrm>
            <a:off x="5435600" y="1916113"/>
            <a:ext cx="404813" cy="457200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i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Wingdings" pitchFamily="2" charset="2"/>
              </a:rPr>
              <a:t>B</a:t>
            </a:r>
            <a:endParaRPr lang="pt-BR" i="0">
              <a:solidFill>
                <a:srgbClr val="96969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sym typeface="Wingdings" pitchFamily="2" charset="2"/>
            </a:endParaRPr>
          </a:p>
        </p:txBody>
      </p:sp>
      <p:sp>
        <p:nvSpPr>
          <p:cNvPr id="550937" name="Rectangle 25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550938" name="Object 26"/>
          <p:cNvGraphicFramePr>
            <a:graphicFrameLocks noChangeAspect="1"/>
          </p:cNvGraphicFramePr>
          <p:nvPr/>
        </p:nvGraphicFramePr>
        <p:xfrm>
          <a:off x="3995738" y="5775325"/>
          <a:ext cx="1512887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8" name="Equação" r:id="rId4" imgW="545760" imgH="431640" progId="Equation.3">
                  <p:embed/>
                </p:oleObj>
              </mc:Choice>
              <mc:Fallback>
                <p:oleObj name="Equação" r:id="rId4" imgW="545760" imgH="43164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5775325"/>
                        <a:ext cx="1512887" cy="966788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0939" name="Rectangle 27"/>
          <p:cNvSpPr>
            <a:spLocks noChangeArrowheads="1"/>
          </p:cNvSpPr>
          <p:nvPr/>
        </p:nvSpPr>
        <p:spPr bwMode="auto">
          <a:xfrm>
            <a:off x="611188" y="5300663"/>
            <a:ext cx="8229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de-DE" sz="280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O raio da circunferencia do MCU descrito pela carga é dado por:</a:t>
            </a:r>
            <a:endParaRPr lang="pt-BR" sz="280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17411" name="Object 28"/>
          <p:cNvGraphicFramePr>
            <a:graphicFrameLocks noChangeAspect="1"/>
          </p:cNvGraphicFramePr>
          <p:nvPr>
            <p:ph idx="1"/>
          </p:nvPr>
        </p:nvGraphicFramePr>
        <p:xfrm>
          <a:off x="2843213" y="1431925"/>
          <a:ext cx="158432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9" name="Equação" r:id="rId6" imgW="927100" imgH="241300" progId="Equation.3">
                  <p:embed/>
                </p:oleObj>
              </mc:Choice>
              <mc:Fallback>
                <p:oleObj name="Equação" r:id="rId6" imgW="927100" imgH="2413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1431925"/>
                        <a:ext cx="1584325" cy="412750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26"/>
          <p:cNvGraphicFramePr>
            <a:graphicFrameLocks noChangeAspect="1"/>
          </p:cNvGraphicFramePr>
          <p:nvPr/>
        </p:nvGraphicFramePr>
        <p:xfrm>
          <a:off x="5857875" y="5786438"/>
          <a:ext cx="1477963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0" name="Equação" r:id="rId8" imgW="533160" imgH="431640" progId="Equation.3">
                  <p:embed/>
                </p:oleObj>
              </mc:Choice>
              <mc:Fallback>
                <p:oleObj name="Equação" r:id="rId8" imgW="533160" imgH="43164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75" y="5786438"/>
                        <a:ext cx="1477963" cy="966787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0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" dur="5000" fill="hold"/>
                                        <p:tgtEl>
                                          <p:spTgt spid="5509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50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509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50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50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509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50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50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96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96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17" grpId="0"/>
      <p:bldP spid="550919" grpId="0"/>
      <p:bldP spid="550923" grpId="0" animBg="1"/>
      <p:bldP spid="550923" grpId="1" animBg="1"/>
      <p:bldP spid="550924" grpId="0"/>
      <p:bldP spid="550925" grpId="0"/>
      <p:bldP spid="550930" grpId="0"/>
      <p:bldP spid="550931" grpId="0"/>
      <p:bldP spid="550932" grpId="0"/>
      <p:bldP spid="550933" grpId="0"/>
      <p:bldP spid="55093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pt-BR" smtClean="0">
                <a:solidFill>
                  <a:srgbClr val="FF3300"/>
                </a:solidFill>
              </a:rPr>
              <a:t>Força Eletromagnética </a:t>
            </a:r>
          </a:p>
        </p:txBody>
      </p:sp>
      <p:sp>
        <p:nvSpPr>
          <p:cNvPr id="552963" name="Rectangle 3"/>
          <p:cNvSpPr>
            <a:spLocks noChangeArrowheads="1"/>
          </p:cNvSpPr>
          <p:nvPr/>
        </p:nvSpPr>
        <p:spPr bwMode="auto">
          <a:xfrm>
            <a:off x="303213" y="836613"/>
            <a:ext cx="8229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3200" b="0" i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Velocidade oblíqua ao campo magnético</a:t>
            </a:r>
          </a:p>
        </p:txBody>
      </p:sp>
      <p:sp>
        <p:nvSpPr>
          <p:cNvPr id="552964" name="Rectangle 4"/>
          <p:cNvSpPr>
            <a:spLocks noChangeArrowheads="1"/>
          </p:cNvSpPr>
          <p:nvPr/>
        </p:nvSpPr>
        <p:spPr bwMode="auto">
          <a:xfrm>
            <a:off x="1403350" y="5373688"/>
            <a:ext cx="61214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sz="3200">
                <a:solidFill>
                  <a:srgbClr val="33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 carga entra em movimento helicoidal uniforme.</a:t>
            </a:r>
            <a:endParaRPr lang="pt-BR" sz="3200">
              <a:solidFill>
                <a:srgbClr val="33C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552965" name="Line 5"/>
          <p:cNvSpPr>
            <a:spLocks noChangeShapeType="1"/>
          </p:cNvSpPr>
          <p:nvPr/>
        </p:nvSpPr>
        <p:spPr bwMode="auto">
          <a:xfrm>
            <a:off x="1763713" y="1844675"/>
            <a:ext cx="3494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52966" name="Line 6"/>
          <p:cNvSpPr>
            <a:spLocks noChangeShapeType="1"/>
          </p:cNvSpPr>
          <p:nvPr/>
        </p:nvSpPr>
        <p:spPr bwMode="auto">
          <a:xfrm>
            <a:off x="1763713" y="2392363"/>
            <a:ext cx="3494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52967" name="Line 7"/>
          <p:cNvSpPr>
            <a:spLocks noChangeShapeType="1"/>
          </p:cNvSpPr>
          <p:nvPr/>
        </p:nvSpPr>
        <p:spPr bwMode="auto">
          <a:xfrm>
            <a:off x="1763713" y="2936875"/>
            <a:ext cx="3494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52968" name="Line 8"/>
          <p:cNvSpPr>
            <a:spLocks noChangeShapeType="1"/>
          </p:cNvSpPr>
          <p:nvPr/>
        </p:nvSpPr>
        <p:spPr bwMode="auto">
          <a:xfrm>
            <a:off x="1763713" y="3486150"/>
            <a:ext cx="3494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52969" name="Line 9"/>
          <p:cNvSpPr>
            <a:spLocks noChangeShapeType="1"/>
          </p:cNvSpPr>
          <p:nvPr/>
        </p:nvSpPr>
        <p:spPr bwMode="auto">
          <a:xfrm>
            <a:off x="1774825" y="4030663"/>
            <a:ext cx="34940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52970" name="Rectangle 10"/>
          <p:cNvSpPr>
            <a:spLocks noChangeArrowheads="1"/>
          </p:cNvSpPr>
          <p:nvPr/>
        </p:nvSpPr>
        <p:spPr bwMode="auto">
          <a:xfrm>
            <a:off x="1763713" y="3957638"/>
            <a:ext cx="561975" cy="457200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de-DE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q</a:t>
            </a:r>
            <a:endParaRPr lang="pt-BR" b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552971" name="Rectangle 11"/>
          <p:cNvSpPr>
            <a:spLocks noChangeArrowheads="1"/>
          </p:cNvSpPr>
          <p:nvPr/>
        </p:nvSpPr>
        <p:spPr bwMode="auto">
          <a:xfrm>
            <a:off x="5195888" y="1914525"/>
            <a:ext cx="312737" cy="457200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de-DE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B</a:t>
            </a:r>
            <a:endParaRPr lang="pt-BR" b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552972" name="Line 12"/>
          <p:cNvSpPr>
            <a:spLocks noChangeShapeType="1"/>
          </p:cNvSpPr>
          <p:nvPr/>
        </p:nvSpPr>
        <p:spPr bwMode="auto">
          <a:xfrm flipV="1">
            <a:off x="1944688" y="3168650"/>
            <a:ext cx="311150" cy="8858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52973" name="Line 13"/>
          <p:cNvSpPr>
            <a:spLocks noChangeShapeType="1"/>
          </p:cNvSpPr>
          <p:nvPr/>
        </p:nvSpPr>
        <p:spPr bwMode="auto">
          <a:xfrm>
            <a:off x="1763713" y="4575175"/>
            <a:ext cx="3494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52974" name="Freeform 14"/>
          <p:cNvSpPr>
            <a:spLocks/>
          </p:cNvSpPr>
          <p:nvPr/>
        </p:nvSpPr>
        <p:spPr bwMode="auto">
          <a:xfrm rot="-132632">
            <a:off x="2014538" y="2360613"/>
            <a:ext cx="3243262" cy="1727200"/>
          </a:xfrm>
          <a:custGeom>
            <a:avLst/>
            <a:gdLst/>
            <a:ahLst/>
            <a:cxnLst>
              <a:cxn ang="0">
                <a:pos x="0" y="862"/>
              </a:cxn>
              <a:cxn ang="0">
                <a:pos x="363" y="0"/>
              </a:cxn>
              <a:cxn ang="0">
                <a:pos x="544" y="862"/>
              </a:cxn>
              <a:cxn ang="0">
                <a:pos x="363" y="816"/>
              </a:cxn>
              <a:cxn ang="0">
                <a:pos x="590" y="45"/>
              </a:cxn>
              <a:cxn ang="0">
                <a:pos x="862" y="907"/>
              </a:cxn>
              <a:cxn ang="0">
                <a:pos x="680" y="862"/>
              </a:cxn>
              <a:cxn ang="0">
                <a:pos x="907" y="45"/>
              </a:cxn>
              <a:cxn ang="0">
                <a:pos x="1134" y="907"/>
              </a:cxn>
              <a:cxn ang="0">
                <a:pos x="952" y="862"/>
              </a:cxn>
              <a:cxn ang="0">
                <a:pos x="1225" y="90"/>
              </a:cxn>
              <a:cxn ang="0">
                <a:pos x="1497" y="952"/>
              </a:cxn>
              <a:cxn ang="0">
                <a:pos x="1315" y="907"/>
              </a:cxn>
              <a:cxn ang="0">
                <a:pos x="1542" y="136"/>
              </a:cxn>
              <a:cxn ang="0">
                <a:pos x="1724" y="589"/>
              </a:cxn>
            </a:cxnLst>
            <a:rect l="0" t="0" r="r" b="b"/>
            <a:pathLst>
              <a:path w="1724" h="1088">
                <a:moveTo>
                  <a:pt x="0" y="862"/>
                </a:moveTo>
                <a:cubicBezTo>
                  <a:pt x="136" y="431"/>
                  <a:pt x="272" y="0"/>
                  <a:pt x="363" y="0"/>
                </a:cubicBezTo>
                <a:cubicBezTo>
                  <a:pt x="454" y="0"/>
                  <a:pt x="544" y="726"/>
                  <a:pt x="544" y="862"/>
                </a:cubicBezTo>
                <a:cubicBezTo>
                  <a:pt x="544" y="998"/>
                  <a:pt x="355" y="952"/>
                  <a:pt x="363" y="816"/>
                </a:cubicBezTo>
                <a:cubicBezTo>
                  <a:pt x="371" y="680"/>
                  <a:pt x="507" y="30"/>
                  <a:pt x="590" y="45"/>
                </a:cubicBezTo>
                <a:cubicBezTo>
                  <a:pt x="673" y="60"/>
                  <a:pt x="847" y="771"/>
                  <a:pt x="862" y="907"/>
                </a:cubicBezTo>
                <a:cubicBezTo>
                  <a:pt x="877" y="1043"/>
                  <a:pt x="673" y="1006"/>
                  <a:pt x="680" y="862"/>
                </a:cubicBezTo>
                <a:cubicBezTo>
                  <a:pt x="687" y="718"/>
                  <a:pt x="831" y="38"/>
                  <a:pt x="907" y="45"/>
                </a:cubicBezTo>
                <a:cubicBezTo>
                  <a:pt x="983" y="52"/>
                  <a:pt x="1127" y="771"/>
                  <a:pt x="1134" y="907"/>
                </a:cubicBezTo>
                <a:cubicBezTo>
                  <a:pt x="1141" y="1043"/>
                  <a:pt x="937" y="998"/>
                  <a:pt x="952" y="862"/>
                </a:cubicBezTo>
                <a:cubicBezTo>
                  <a:pt x="967" y="726"/>
                  <a:pt x="1134" y="75"/>
                  <a:pt x="1225" y="90"/>
                </a:cubicBezTo>
                <a:cubicBezTo>
                  <a:pt x="1316" y="105"/>
                  <a:pt x="1482" y="816"/>
                  <a:pt x="1497" y="952"/>
                </a:cubicBezTo>
                <a:cubicBezTo>
                  <a:pt x="1512" y="1088"/>
                  <a:pt x="1308" y="1043"/>
                  <a:pt x="1315" y="907"/>
                </a:cubicBezTo>
                <a:cubicBezTo>
                  <a:pt x="1322" y="771"/>
                  <a:pt x="1474" y="189"/>
                  <a:pt x="1542" y="136"/>
                </a:cubicBezTo>
                <a:cubicBezTo>
                  <a:pt x="1610" y="83"/>
                  <a:pt x="1694" y="513"/>
                  <a:pt x="1724" y="589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52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529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52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52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4" grpId="0"/>
      <p:bldP spid="55297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Text Box 2"/>
          <p:cNvSpPr txBox="1">
            <a:spLocks noChangeArrowheads="1"/>
          </p:cNvSpPr>
          <p:nvPr/>
        </p:nvSpPr>
        <p:spPr bwMode="auto">
          <a:xfrm>
            <a:off x="201613" y="2927350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X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34925" y="115888"/>
            <a:ext cx="903605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i="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Treino da RMD e RT</a:t>
            </a:r>
          </a:p>
          <a:p>
            <a:pPr>
              <a:defRPr/>
            </a:pPr>
            <a:r>
              <a:rPr lang="pt-BR" i="0" dirty="0">
                <a:solidFill>
                  <a:srgbClr val="070800"/>
                </a:solidFill>
                <a:latin typeface="Arial" pitchFamily="34" charset="0"/>
              </a:rPr>
              <a:t>Dois condutores extensos e paralelos estão próximos e apresentam as correntes continuas conforme a figura. A corrente de um gera um campo magnético no outro e uma força magnética surge como efeito desta interação em cada fio condutor. As forças nos fios 1 e 2 respectivamente apresentam os sentidos: </a:t>
            </a:r>
          </a:p>
        </p:txBody>
      </p:sp>
      <p:cxnSp>
        <p:nvCxnSpPr>
          <p:cNvPr id="21" name="Conector de seta reta 20"/>
          <p:cNvCxnSpPr>
            <a:cxnSpLocks noChangeShapeType="1"/>
          </p:cNvCxnSpPr>
          <p:nvPr/>
        </p:nvCxnSpPr>
        <p:spPr bwMode="auto">
          <a:xfrm rot="10800000" flipV="1">
            <a:off x="4857750" y="5000625"/>
            <a:ext cx="665163" cy="6350"/>
          </a:xfrm>
          <a:prstGeom prst="straightConnector1">
            <a:avLst/>
          </a:prstGeom>
          <a:noFill/>
          <a:ln w="57150" algn="ctr">
            <a:solidFill>
              <a:srgbClr val="FFFF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AutoShape 9"/>
          <p:cNvSpPr>
            <a:spLocks noChangeArrowheads="1"/>
          </p:cNvSpPr>
          <p:nvPr/>
        </p:nvSpPr>
        <p:spPr bwMode="auto">
          <a:xfrm>
            <a:off x="5524500" y="3571875"/>
            <a:ext cx="360363" cy="2928938"/>
          </a:xfrm>
          <a:prstGeom prst="can">
            <a:avLst>
              <a:gd name="adj" fmla="val 37453"/>
            </a:avLst>
          </a:prstGeom>
          <a:solidFill>
            <a:srgbClr val="FF9900"/>
          </a:solidFill>
          <a:ln w="28575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cxnSp>
        <p:nvCxnSpPr>
          <p:cNvPr id="24" name="Conector de seta reta 14"/>
          <p:cNvCxnSpPr>
            <a:cxnSpLocks noChangeShapeType="1"/>
          </p:cNvCxnSpPr>
          <p:nvPr/>
        </p:nvCxnSpPr>
        <p:spPr bwMode="auto">
          <a:xfrm rot="-5400000">
            <a:off x="5418931" y="3331369"/>
            <a:ext cx="598488" cy="0"/>
          </a:xfrm>
          <a:prstGeom prst="straightConnector1">
            <a:avLst/>
          </a:prstGeom>
          <a:noFill/>
          <a:ln w="571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5741988" y="2493963"/>
            <a:ext cx="500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</a:t>
            </a: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6884988" y="3643313"/>
            <a:ext cx="360362" cy="2928937"/>
          </a:xfrm>
          <a:prstGeom prst="can">
            <a:avLst>
              <a:gd name="adj" fmla="val 37453"/>
            </a:avLst>
          </a:prstGeom>
          <a:solidFill>
            <a:srgbClr val="FF9900"/>
          </a:solidFill>
          <a:ln w="28575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cxnSp>
        <p:nvCxnSpPr>
          <p:cNvPr id="13" name="Conector de seta reta 14"/>
          <p:cNvCxnSpPr>
            <a:cxnSpLocks noChangeShapeType="1"/>
          </p:cNvCxnSpPr>
          <p:nvPr/>
        </p:nvCxnSpPr>
        <p:spPr bwMode="auto">
          <a:xfrm rot="5400000">
            <a:off x="6715919" y="3390107"/>
            <a:ext cx="688975" cy="1587"/>
          </a:xfrm>
          <a:prstGeom prst="straightConnector1">
            <a:avLst/>
          </a:prstGeom>
          <a:noFill/>
          <a:ln w="571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7027863" y="2506663"/>
            <a:ext cx="500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</a:t>
            </a: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4117975" y="3857625"/>
            <a:ext cx="3429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sz="3600" i="0" dirty="0">
                <a:solidFill>
                  <a:schemeClr val="bg1">
                    <a:lumMod val="60000"/>
                    <a:lumOff val="40000"/>
                  </a:schemeClr>
                </a:solidFill>
                <a:sym typeface="Wingdings 2"/>
              </a:rPr>
              <a:t>                  </a:t>
            </a:r>
            <a:r>
              <a:rPr lang="pt-BR" sz="3600" i="0" dirty="0">
                <a:solidFill>
                  <a:srgbClr val="0033CC"/>
                </a:solidFill>
                <a:sym typeface="Symbol" pitchFamily="18" charset="2"/>
              </a:rPr>
              <a:t> </a:t>
            </a:r>
            <a:r>
              <a:rPr lang="pt-BR" sz="3600" i="0" dirty="0">
                <a:solidFill>
                  <a:schemeClr val="bg1">
                    <a:lumMod val="60000"/>
                    <a:lumOff val="40000"/>
                  </a:schemeClr>
                </a:solidFill>
                <a:sym typeface="Wingdings 2"/>
              </a:rPr>
              <a:t>                  </a:t>
            </a:r>
            <a:r>
              <a:rPr lang="pt-BR" sz="3600" i="0" dirty="0">
                <a:solidFill>
                  <a:srgbClr val="0033CC"/>
                </a:solidFill>
                <a:sym typeface="Symbol" pitchFamily="18" charset="2"/>
              </a:rPr>
              <a:t> </a:t>
            </a:r>
            <a:r>
              <a:rPr lang="pt-BR" sz="3600" i="0" dirty="0">
                <a:solidFill>
                  <a:schemeClr val="bg1">
                    <a:lumMod val="60000"/>
                    <a:lumOff val="40000"/>
                  </a:schemeClr>
                </a:solidFill>
                <a:sym typeface="Wingdings 2"/>
              </a:rPr>
              <a:t>                  </a:t>
            </a:r>
            <a:r>
              <a:rPr lang="pt-BR" sz="3600" i="0" dirty="0">
                <a:solidFill>
                  <a:srgbClr val="0033CC"/>
                </a:solidFill>
                <a:sym typeface="Symbol" pitchFamily="18" charset="2"/>
              </a:rPr>
              <a:t> </a:t>
            </a:r>
            <a:r>
              <a:rPr lang="pt-BR" sz="3600" i="0" dirty="0">
                <a:solidFill>
                  <a:schemeClr val="bg1">
                    <a:lumMod val="60000"/>
                    <a:lumOff val="40000"/>
                  </a:schemeClr>
                </a:solidFill>
                <a:sym typeface="Wingdings 2"/>
              </a:rPr>
              <a:t>                  </a:t>
            </a:r>
            <a:r>
              <a:rPr lang="pt-BR" sz="3600" i="0" dirty="0">
                <a:solidFill>
                  <a:srgbClr val="0033CC"/>
                </a:solidFill>
                <a:sym typeface="Symbol" pitchFamily="18" charset="2"/>
              </a:rPr>
              <a:t></a:t>
            </a: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5429250" y="3852863"/>
            <a:ext cx="3429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sz="3600" i="0" dirty="0">
                <a:solidFill>
                  <a:srgbClr val="0033CC"/>
                </a:solidFill>
                <a:sym typeface="Symbol" pitchFamily="18" charset="2"/>
              </a:rPr>
              <a:t>                  </a:t>
            </a:r>
            <a:r>
              <a:rPr lang="pt-BR" sz="3600" i="0" dirty="0">
                <a:solidFill>
                  <a:schemeClr val="bg1">
                    <a:lumMod val="60000"/>
                    <a:lumOff val="40000"/>
                  </a:schemeClr>
                </a:solidFill>
                <a:sym typeface="Wingdings 2"/>
              </a:rPr>
              <a:t> </a:t>
            </a:r>
            <a:r>
              <a:rPr lang="pt-BR" sz="3600" i="0" dirty="0">
                <a:solidFill>
                  <a:srgbClr val="0033CC"/>
                </a:solidFill>
                <a:sym typeface="Symbol" pitchFamily="18" charset="2"/>
              </a:rPr>
              <a:t>                  </a:t>
            </a:r>
            <a:r>
              <a:rPr lang="pt-BR" sz="3600" i="0" dirty="0">
                <a:solidFill>
                  <a:schemeClr val="bg1">
                    <a:lumMod val="60000"/>
                    <a:lumOff val="40000"/>
                  </a:schemeClr>
                </a:solidFill>
                <a:sym typeface="Wingdings 2"/>
              </a:rPr>
              <a:t>                  </a:t>
            </a:r>
            <a:r>
              <a:rPr lang="pt-BR" sz="3600" i="0" dirty="0">
                <a:solidFill>
                  <a:srgbClr val="0033CC"/>
                </a:solidFill>
                <a:sym typeface="Symbol" pitchFamily="18" charset="2"/>
              </a:rPr>
              <a:t>                  </a:t>
            </a:r>
            <a:r>
              <a:rPr lang="pt-BR" sz="3600" i="0" dirty="0">
                <a:solidFill>
                  <a:schemeClr val="bg1">
                    <a:lumMod val="60000"/>
                    <a:lumOff val="40000"/>
                  </a:schemeClr>
                </a:solidFill>
                <a:sym typeface="Wingdings 2"/>
              </a:rPr>
              <a:t>                  </a:t>
            </a:r>
            <a:r>
              <a:rPr lang="pt-BR" sz="3600" i="0" dirty="0">
                <a:solidFill>
                  <a:srgbClr val="0033CC"/>
                </a:solidFill>
                <a:sym typeface="Symbol" pitchFamily="18" charset="2"/>
              </a:rPr>
              <a:t></a:t>
            </a:r>
            <a:r>
              <a:rPr lang="pt-BR" sz="3600" i="0" dirty="0">
                <a:solidFill>
                  <a:schemeClr val="bg1">
                    <a:lumMod val="60000"/>
                    <a:lumOff val="40000"/>
                  </a:schemeClr>
                </a:solidFill>
                <a:sym typeface="Wingdings 2"/>
              </a:rPr>
              <a:t>                   </a:t>
            </a:r>
            <a:endParaRPr lang="pt-BR" sz="3600" i="0" dirty="0">
              <a:solidFill>
                <a:srgbClr val="0033CC"/>
              </a:solidFill>
              <a:sym typeface="Symbol" pitchFamily="18" charset="2"/>
            </a:endParaRPr>
          </a:p>
        </p:txBody>
      </p:sp>
      <p:cxnSp>
        <p:nvCxnSpPr>
          <p:cNvPr id="27" name="Conector de seta reta 26"/>
          <p:cNvCxnSpPr>
            <a:cxnSpLocks noChangeShapeType="1"/>
          </p:cNvCxnSpPr>
          <p:nvPr/>
        </p:nvCxnSpPr>
        <p:spPr bwMode="auto">
          <a:xfrm flipV="1">
            <a:off x="7246938" y="5000625"/>
            <a:ext cx="781050" cy="9525"/>
          </a:xfrm>
          <a:prstGeom prst="straightConnector1">
            <a:avLst/>
          </a:prstGeom>
          <a:noFill/>
          <a:ln w="57150" algn="ctr">
            <a:solidFill>
              <a:srgbClr val="FFFF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74" name="Text Box 2"/>
          <p:cNvSpPr txBox="1">
            <a:spLocks noChangeArrowheads="1"/>
          </p:cNvSpPr>
          <p:nvPr/>
        </p:nvSpPr>
        <p:spPr bwMode="auto">
          <a:xfrm>
            <a:off x="5357813" y="6172200"/>
            <a:ext cx="1000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000" i="0">
                <a:solidFill>
                  <a:srgbClr val="070800"/>
                </a:solidFill>
                <a:sym typeface="Symbol" pitchFamily="18" charset="2"/>
              </a:rPr>
              <a:t>fio 1</a:t>
            </a:r>
            <a:endParaRPr lang="pt-BR" altLang="pt-BR" sz="2000" i="0">
              <a:solidFill>
                <a:srgbClr val="070800"/>
              </a:solidFill>
            </a:endParaRPr>
          </a:p>
        </p:txBody>
      </p:sp>
      <p:sp>
        <p:nvSpPr>
          <p:cNvPr id="40975" name="Text Box 2"/>
          <p:cNvSpPr txBox="1">
            <a:spLocks noChangeArrowheads="1"/>
          </p:cNvSpPr>
          <p:nvPr/>
        </p:nvSpPr>
        <p:spPr bwMode="auto">
          <a:xfrm>
            <a:off x="6715125" y="6215063"/>
            <a:ext cx="1000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000" i="0">
                <a:solidFill>
                  <a:srgbClr val="070800"/>
                </a:solidFill>
                <a:sym typeface="Symbol" pitchFamily="18" charset="2"/>
              </a:rPr>
              <a:t>fio 2</a:t>
            </a:r>
            <a:endParaRPr lang="pt-BR" altLang="pt-BR" sz="2000" i="0">
              <a:solidFill>
                <a:srgbClr val="070800"/>
              </a:solidFill>
            </a:endParaRPr>
          </a:p>
        </p:txBody>
      </p:sp>
      <p:sp>
        <p:nvSpPr>
          <p:cNvPr id="40976" name="Rectangle 4"/>
          <p:cNvSpPr>
            <a:spLocks noChangeArrowheads="1"/>
          </p:cNvSpPr>
          <p:nvPr/>
        </p:nvSpPr>
        <p:spPr bwMode="auto">
          <a:xfrm>
            <a:off x="428625" y="2847975"/>
            <a:ext cx="2349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457200" indent="-4572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 </a:t>
            </a:r>
            <a:endParaRPr lang="pt-BR" altLang="pt-BR" i="0">
              <a:solidFill>
                <a:srgbClr val="070800"/>
              </a:solidFill>
              <a:sym typeface="Wingdings 2" pitchFamily="18" charset="2"/>
            </a:endParaRP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</a:t>
            </a:r>
            <a:r>
              <a:rPr lang="pt-BR" altLang="pt-BR" i="0">
                <a:solidFill>
                  <a:srgbClr val="070800"/>
                </a:solidFill>
                <a:sym typeface="Wingdings 2" pitchFamily="18" charset="2"/>
              </a:rPr>
              <a:t>  </a:t>
            </a: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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 </a:t>
            </a:r>
            <a:endParaRPr lang="pt-BR" altLang="pt-BR" i="0">
              <a:solidFill>
                <a:srgbClr val="070800"/>
              </a:solidFill>
              <a:sym typeface="Wingdings 2" pitchFamily="18" charset="2"/>
            </a:endParaRP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 </a:t>
            </a:r>
          </a:p>
          <a:p>
            <a:pPr eaLnBrk="1" hangingPunct="1">
              <a:buFontTx/>
              <a:buAutoNum type="alphaLcParenR"/>
            </a:pPr>
            <a:r>
              <a:rPr lang="pt-BR" altLang="pt-BR" i="0">
                <a:solidFill>
                  <a:srgbClr val="070800"/>
                </a:solidFill>
                <a:sym typeface="Symbol" pitchFamily="18" charset="2"/>
              </a:rPr>
              <a:t> </a:t>
            </a:r>
          </a:p>
          <a:p>
            <a:pPr eaLnBrk="1" hangingPunct="1">
              <a:buFontTx/>
              <a:buAutoNum type="alphaLcParenR"/>
            </a:pPr>
            <a:endParaRPr lang="pt-BR" altLang="pt-BR" i="0">
              <a:solidFill>
                <a:srgbClr val="070800"/>
              </a:solidFill>
              <a:sym typeface="Wingdings 2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50" grpId="0"/>
      <p:bldP spid="25" grpId="0"/>
      <p:bldP spid="15" grpId="0"/>
      <p:bldP spid="18" grpId="0"/>
      <p:bldP spid="1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686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t-BR" sz="5400" b="1" smtClean="0">
                <a:solidFill>
                  <a:srgbClr val="F12525"/>
                </a:solidFill>
              </a:rPr>
              <a:t>Indução Eletromagnética</a:t>
            </a:r>
          </a:p>
        </p:txBody>
      </p:sp>
      <p:sp>
        <p:nvSpPr>
          <p:cNvPr id="501763" name="Rectangle 3"/>
          <p:cNvSpPr>
            <a:spLocks noChangeArrowheads="1"/>
          </p:cNvSpPr>
          <p:nvPr/>
        </p:nvSpPr>
        <p:spPr bwMode="auto">
          <a:xfrm>
            <a:off x="971550" y="1196975"/>
            <a:ext cx="6696075" cy="96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de-DE" sz="54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Fluxo magnético</a:t>
            </a:r>
            <a:endParaRPr lang="el-GR" sz="5400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01764" name="Rectangle 4"/>
          <p:cNvSpPr>
            <a:spLocks noChangeArrowheads="1"/>
          </p:cNvSpPr>
          <p:nvPr/>
        </p:nvSpPr>
        <p:spPr bwMode="auto">
          <a:xfrm>
            <a:off x="539750" y="2420938"/>
            <a:ext cx="8280400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pt-BR" sz="4000" b="0" i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	Fluxo magnético indica o número de linhas de campo que passam por uma área A.</a:t>
            </a:r>
            <a:endParaRPr lang="pt-BR" sz="4000" i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3">
            <a:lum bright="-42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4487863"/>
            <a:ext cx="3313112" cy="290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66" name="Rectangle 6"/>
          <p:cNvSpPr>
            <a:spLocks noChangeArrowheads="1"/>
          </p:cNvSpPr>
          <p:nvPr/>
        </p:nvSpPr>
        <p:spPr bwMode="auto">
          <a:xfrm>
            <a:off x="468313" y="5084763"/>
            <a:ext cx="4248150" cy="823912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4800" i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Φ = B.A.cosα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Text Box 2"/>
          <p:cNvSpPr txBox="1">
            <a:spLocks noGrp="1" noChangeArrowheads="1"/>
          </p:cNvSpPr>
          <p:nvPr>
            <p:ph type="title"/>
          </p:nvPr>
        </p:nvSpPr>
        <p:spPr>
          <a:xfrm>
            <a:off x="960438" y="277813"/>
            <a:ext cx="771525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pt-BR" b="1" i="1" smtClean="0">
                <a:solidFill>
                  <a:srgbClr val="CC0000"/>
                </a:solidFill>
                <a:effectLst/>
              </a:rPr>
              <a:t>Lei de Faraday – Newmann</a:t>
            </a:r>
            <a:r>
              <a:rPr lang="pt-BR" smtClean="0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85900"/>
            <a:ext cx="8748712" cy="2590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4400" smtClean="0"/>
              <a:t>Quando uma espira condutora está sujeito a uma variação do fluxo magnético </a:t>
            </a:r>
            <a:r>
              <a:rPr lang="pt-BR" sz="4400" b="1" smtClean="0"/>
              <a:t>Φ</a:t>
            </a:r>
            <a:r>
              <a:rPr lang="pt-BR" sz="4400" smtClean="0"/>
              <a:t>, surge neste uma fem ε induzida.</a:t>
            </a:r>
          </a:p>
        </p:txBody>
      </p:sp>
      <p:grpSp>
        <p:nvGrpSpPr>
          <p:cNvPr id="43012" name="Group 4"/>
          <p:cNvGrpSpPr>
            <a:grpSpLocks/>
          </p:cNvGrpSpPr>
          <p:nvPr/>
        </p:nvGrpSpPr>
        <p:grpSpPr bwMode="auto">
          <a:xfrm>
            <a:off x="1412875" y="4594225"/>
            <a:ext cx="1574800" cy="1066800"/>
            <a:chOff x="2614" y="2985"/>
            <a:chExt cx="992" cy="672"/>
          </a:xfrm>
        </p:grpSpPr>
        <p:sp>
          <p:nvSpPr>
            <p:cNvPr id="503813" name="Text Box 5"/>
            <p:cNvSpPr txBox="1">
              <a:spLocks noChangeArrowheads="1"/>
            </p:cNvSpPr>
            <p:nvPr/>
          </p:nvSpPr>
          <p:spPr bwMode="auto">
            <a:xfrm>
              <a:off x="2614" y="2989"/>
              <a:ext cx="505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l-GR" sz="44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ε</a:t>
              </a:r>
              <a:r>
                <a:rPr lang="pt-BR" sz="32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=</a:t>
              </a:r>
            </a:p>
          </p:txBody>
        </p:sp>
        <p:sp>
          <p:nvSpPr>
            <p:cNvPr id="503814" name="Text Box 6"/>
            <p:cNvSpPr txBox="1">
              <a:spLocks noChangeArrowheads="1"/>
            </p:cNvSpPr>
            <p:nvPr/>
          </p:nvSpPr>
          <p:spPr bwMode="auto">
            <a:xfrm>
              <a:off x="3107" y="2985"/>
              <a:ext cx="499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l-GR"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Δ</a:t>
              </a:r>
              <a:r>
                <a:rPr lang="el-GR"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Φ</a:t>
              </a:r>
              <a:endParaRPr lang="pt-BR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l-GR"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Δ</a:t>
              </a:r>
              <a:r>
                <a:rPr lang="pt-BR"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t</a:t>
              </a:r>
              <a:endParaRPr lang="el-GR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03815" name="Line 7"/>
            <p:cNvSpPr>
              <a:spLocks noChangeShapeType="1"/>
            </p:cNvSpPr>
            <p:nvPr/>
          </p:nvSpPr>
          <p:spPr bwMode="auto">
            <a:xfrm>
              <a:off x="3160" y="3328"/>
              <a:ext cx="400" cy="1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03816" name="Text Box 8"/>
            <p:cNvSpPr txBox="1">
              <a:spLocks noChangeArrowheads="1"/>
            </p:cNvSpPr>
            <p:nvPr/>
          </p:nvSpPr>
          <p:spPr bwMode="auto">
            <a:xfrm>
              <a:off x="2880" y="3071"/>
              <a:ext cx="11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pt-BR" sz="320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</p:grpSp>
      <p:sp>
        <p:nvSpPr>
          <p:cNvPr id="503817" name="Rectangle 9"/>
          <p:cNvSpPr>
            <a:spLocks noChangeArrowheads="1"/>
          </p:cNvSpPr>
          <p:nvPr/>
        </p:nvSpPr>
        <p:spPr bwMode="auto">
          <a:xfrm>
            <a:off x="755650" y="4294188"/>
            <a:ext cx="2665413" cy="1655762"/>
          </a:xfrm>
          <a:prstGeom prst="rect">
            <a:avLst/>
          </a:prstGeom>
          <a:noFill/>
          <a:ln w="76200" algn="ctr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503818" name="Picture 10" descr="figuras 1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4149725"/>
            <a:ext cx="5113337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11188" y="1844675"/>
            <a:ext cx="79216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b="0" i="0"/>
              <a:t>(iv) É impossível separar os pólos de um ímã. Por mais que se quebre um ímã em pequenos pedaços, cada pedacinho será um novo ímã com um único pólo sul e um único pólo norte.</a:t>
            </a:r>
          </a:p>
        </p:txBody>
      </p:sp>
      <p:pic>
        <p:nvPicPr>
          <p:cNvPr id="473091" name="Picture 3" descr="2006-01-06_09-49-54-18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4076700"/>
            <a:ext cx="5903912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30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4000" b="1" smtClean="0">
                <a:solidFill>
                  <a:srgbClr val="FFFD13"/>
                </a:solidFill>
              </a:rPr>
              <a:t>Inseparabilidade dos pólos de um ímã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7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b="1" i="1" smtClean="0">
                <a:solidFill>
                  <a:srgbClr val="CC0000"/>
                </a:solidFill>
              </a:rPr>
              <a:t>Indução eletromagnética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18487" cy="146843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pt-BR" i="1" smtClean="0"/>
              <a:t>	Num circuito aberto, a variação de fluxo magnético </a:t>
            </a:r>
            <a:r>
              <a:rPr lang="el-GR" b="1" i="1" smtClean="0">
                <a:solidFill>
                  <a:srgbClr val="DCEA2C"/>
                </a:solidFill>
                <a:cs typeface="Arial" pitchFamily="34" charset="0"/>
              </a:rPr>
              <a:t>ΔΦ</a:t>
            </a:r>
            <a:r>
              <a:rPr lang="pt-BR" i="1" smtClean="0"/>
              <a:t> gera uma fem </a:t>
            </a:r>
            <a:r>
              <a:rPr lang="el-GR" sz="4000" b="1" i="1" smtClean="0">
                <a:solidFill>
                  <a:srgbClr val="DCEA2C"/>
                </a:solidFill>
                <a:cs typeface="Arial" pitchFamily="34" charset="0"/>
              </a:rPr>
              <a:t>ε</a:t>
            </a:r>
            <a:r>
              <a:rPr lang="de-DE" i="1" smtClean="0">
                <a:cs typeface="Arial" pitchFamily="34" charset="0"/>
              </a:rPr>
              <a:t> </a:t>
            </a:r>
            <a:r>
              <a:rPr lang="pt-BR" i="1" smtClean="0"/>
              <a:t>induzida.</a:t>
            </a:r>
          </a:p>
        </p:txBody>
      </p:sp>
      <p:sp>
        <p:nvSpPr>
          <p:cNvPr id="505860" name="Rectangle 4"/>
          <p:cNvSpPr>
            <a:spLocks noChangeArrowheads="1"/>
          </p:cNvSpPr>
          <p:nvPr/>
        </p:nvSpPr>
        <p:spPr bwMode="auto">
          <a:xfrm>
            <a:off x="468313" y="4337050"/>
            <a:ext cx="828040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pt-BR" sz="3200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	Num circuito fechado, a variação de fluxo magnético </a:t>
            </a:r>
            <a:r>
              <a:rPr lang="el-GR" sz="3200">
                <a:solidFill>
                  <a:srgbClr val="DCEA2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ΔΦ</a:t>
            </a:r>
            <a:r>
              <a:rPr lang="pt-BR" sz="3200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gera uma fem e uma corrente </a:t>
            </a:r>
            <a:r>
              <a:rPr lang="de-DE" sz="4000">
                <a:solidFill>
                  <a:srgbClr val="DCEA2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de-DE" sz="3200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pt-BR" sz="3200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induzida.</a:t>
            </a:r>
          </a:p>
        </p:txBody>
      </p:sp>
      <p:sp>
        <p:nvSpPr>
          <p:cNvPr id="505861" name="Rectangle 5"/>
          <p:cNvSpPr>
            <a:spLocks noChangeArrowheads="1"/>
          </p:cNvSpPr>
          <p:nvPr/>
        </p:nvSpPr>
        <p:spPr bwMode="auto">
          <a:xfrm>
            <a:off x="611188" y="1700213"/>
            <a:ext cx="7993062" cy="1657350"/>
          </a:xfrm>
          <a:prstGeom prst="rect">
            <a:avLst/>
          </a:prstGeom>
          <a:noFill/>
          <a:ln w="571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05862" name="Rectangle 6"/>
          <p:cNvSpPr>
            <a:spLocks noChangeArrowheads="1"/>
          </p:cNvSpPr>
          <p:nvPr/>
        </p:nvSpPr>
        <p:spPr bwMode="auto">
          <a:xfrm>
            <a:off x="611188" y="4149725"/>
            <a:ext cx="7993062" cy="1871663"/>
          </a:xfrm>
          <a:prstGeom prst="rect">
            <a:avLst/>
          </a:prstGeom>
          <a:noFill/>
          <a:ln w="571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pt-BR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00013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pt-BR" b="1" i="1" smtClean="0">
                <a:solidFill>
                  <a:srgbClr val="CC0000"/>
                </a:solidFill>
              </a:rPr>
              <a:t>Lei de Lenz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311525" y="5530850"/>
            <a:ext cx="1836738" cy="1066800"/>
            <a:chOff x="2449" y="2985"/>
            <a:chExt cx="1157" cy="672"/>
          </a:xfrm>
        </p:grpSpPr>
        <p:sp>
          <p:nvSpPr>
            <p:cNvPr id="507908" name="Text Box 4"/>
            <p:cNvSpPr txBox="1">
              <a:spLocks noChangeArrowheads="1"/>
            </p:cNvSpPr>
            <p:nvPr/>
          </p:nvSpPr>
          <p:spPr bwMode="auto">
            <a:xfrm>
              <a:off x="2449" y="2989"/>
              <a:ext cx="505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l-GR" sz="4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ε</a:t>
              </a:r>
              <a:r>
                <a:rPr lang="pt-BR"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=</a:t>
              </a:r>
            </a:p>
          </p:txBody>
        </p:sp>
        <p:sp>
          <p:nvSpPr>
            <p:cNvPr id="507909" name="Text Box 5"/>
            <p:cNvSpPr txBox="1">
              <a:spLocks noChangeArrowheads="1"/>
            </p:cNvSpPr>
            <p:nvPr/>
          </p:nvSpPr>
          <p:spPr bwMode="auto">
            <a:xfrm>
              <a:off x="3107" y="2985"/>
              <a:ext cx="499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l-GR"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Δ</a:t>
              </a:r>
              <a:r>
                <a:rPr lang="el-GR"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Φ</a:t>
              </a:r>
              <a:endParaRPr lang="pt-BR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l-GR"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Δ</a:t>
              </a:r>
              <a:r>
                <a:rPr lang="pt-BR"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t</a:t>
              </a:r>
              <a:endParaRPr lang="el-GR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07910" name="Line 6"/>
            <p:cNvSpPr>
              <a:spLocks noChangeShapeType="1"/>
            </p:cNvSpPr>
            <p:nvPr/>
          </p:nvSpPr>
          <p:spPr bwMode="auto">
            <a:xfrm>
              <a:off x="3160" y="3328"/>
              <a:ext cx="400" cy="1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07911" name="Text Box 7"/>
            <p:cNvSpPr txBox="1">
              <a:spLocks noChangeArrowheads="1"/>
            </p:cNvSpPr>
            <p:nvPr/>
          </p:nvSpPr>
          <p:spPr bwMode="auto">
            <a:xfrm>
              <a:off x="2880" y="3071"/>
              <a:ext cx="258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3200" i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–</a:t>
              </a:r>
            </a:p>
          </p:txBody>
        </p:sp>
      </p:grpSp>
      <p:sp>
        <p:nvSpPr>
          <p:cNvPr id="507912" name="Rectangle 8"/>
          <p:cNvSpPr>
            <a:spLocks noChangeArrowheads="1"/>
          </p:cNvSpPr>
          <p:nvPr/>
        </p:nvSpPr>
        <p:spPr bwMode="auto">
          <a:xfrm>
            <a:off x="2914650" y="5373688"/>
            <a:ext cx="2665413" cy="1368425"/>
          </a:xfrm>
          <a:prstGeom prst="rect">
            <a:avLst/>
          </a:prstGeom>
          <a:noFill/>
          <a:ln w="76200" algn="ctr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07913" name="Line 9"/>
          <p:cNvSpPr>
            <a:spLocks noChangeShapeType="1"/>
          </p:cNvSpPr>
          <p:nvPr/>
        </p:nvSpPr>
        <p:spPr bwMode="auto">
          <a:xfrm flipH="1">
            <a:off x="4211638" y="4364038"/>
            <a:ext cx="576262" cy="1512887"/>
          </a:xfrm>
          <a:prstGeom prst="line">
            <a:avLst/>
          </a:prstGeom>
          <a:noFill/>
          <a:ln w="76200" cmpd="tri">
            <a:solidFill>
              <a:srgbClr val="99FF33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0791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8964613" cy="15843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pt-BR" smtClean="0"/>
              <a:t> </a:t>
            </a:r>
            <a:r>
              <a:rPr lang="pt-BR" i="1" smtClean="0"/>
              <a:t>“A corrente elétrica induzida num circuito gera um fluxo magnético que </a:t>
            </a:r>
            <a:r>
              <a:rPr lang="pt-BR" i="1" u="sng" smtClean="0"/>
              <a:t>se opõe</a:t>
            </a:r>
            <a:r>
              <a:rPr lang="pt-BR" i="1" smtClean="0"/>
              <a:t> a variação do fluxo magnético que induz esta corrente”.</a:t>
            </a:r>
          </a:p>
        </p:txBody>
      </p:sp>
      <p:sp>
        <p:nvSpPr>
          <p:cNvPr id="507915" name="Rectangle 11"/>
          <p:cNvSpPr>
            <a:spLocks noChangeArrowheads="1"/>
          </p:cNvSpPr>
          <p:nvPr/>
        </p:nvSpPr>
        <p:spPr bwMode="auto">
          <a:xfrm>
            <a:off x="-252413" y="2924175"/>
            <a:ext cx="9324976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pt-BR" sz="3200" b="0" i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pt-BR" sz="3200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“O sentido da corrente elétrica induzida num circuito é tal que seus efeitos (campo magnético e força magnética)  </a:t>
            </a:r>
            <a:r>
              <a:rPr lang="pt-BR" sz="3200" b="0" u="sng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se opõe</a:t>
            </a:r>
            <a:r>
              <a:rPr lang="pt-BR" sz="3200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a variação do fluxo magnético que deu origem a esta corrente”.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791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7324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sz="3600" dirty="0" smtClean="0"/>
              <a:t>Sempre que </a:t>
            </a:r>
            <a:r>
              <a:rPr lang="pt-BR" sz="3600" dirty="0" smtClean="0">
                <a:solidFill>
                  <a:srgbClr val="FF9900"/>
                </a:solidFill>
              </a:rPr>
              <a:t>aumenta</a:t>
            </a:r>
            <a:r>
              <a:rPr lang="pt-BR" sz="3600" dirty="0" smtClean="0"/>
              <a:t> o fluxo indutor ( como por exemplo a </a:t>
            </a:r>
            <a:r>
              <a:rPr lang="pt-BR" sz="3600" dirty="0" smtClean="0">
                <a:solidFill>
                  <a:srgbClr val="FF9900"/>
                </a:solidFill>
              </a:rPr>
              <a:t>aproximação</a:t>
            </a:r>
            <a:r>
              <a:rPr lang="pt-BR" sz="3600" dirty="0" smtClean="0"/>
              <a:t> de um ímã) o fluxo induzido se opõe apenas em  sentido – </a:t>
            </a:r>
            <a:r>
              <a:rPr lang="pt-BR" sz="3600" dirty="0" smtClean="0">
                <a:solidFill>
                  <a:srgbClr val="FF9900"/>
                </a:solidFill>
              </a:rPr>
              <a:t>um oposição</a:t>
            </a:r>
            <a:r>
              <a:rPr lang="pt-BR" sz="3600" dirty="0" smtClean="0"/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pt-BR" sz="36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3600" dirty="0" smtClean="0"/>
              <a:t>Sempre que </a:t>
            </a:r>
            <a:r>
              <a:rPr lang="pt-BR" sz="3600" dirty="0" smtClean="0">
                <a:solidFill>
                  <a:srgbClr val="FF9900"/>
                </a:solidFill>
              </a:rPr>
              <a:t>diminui</a:t>
            </a:r>
            <a:r>
              <a:rPr lang="pt-BR" sz="3600" dirty="0" smtClean="0"/>
              <a:t> o fluxo indutor ( como por exemplo </a:t>
            </a:r>
            <a:r>
              <a:rPr lang="pt-BR" sz="3600" dirty="0" smtClean="0">
                <a:solidFill>
                  <a:srgbClr val="FF9900"/>
                </a:solidFill>
              </a:rPr>
              <a:t>afastamento</a:t>
            </a:r>
            <a:r>
              <a:rPr lang="pt-BR" sz="3600" dirty="0" smtClean="0"/>
              <a:t> de um ímã) o fluxo induzido se opõe em sentido e intensidade – </a:t>
            </a:r>
            <a:r>
              <a:rPr lang="pt-BR" sz="3600" dirty="0" smtClean="0">
                <a:solidFill>
                  <a:srgbClr val="FF9900"/>
                </a:solidFill>
              </a:rPr>
              <a:t>duas oposições</a:t>
            </a:r>
            <a:r>
              <a:rPr lang="pt-BR" sz="3600" dirty="0" smtClean="0"/>
              <a:t>.</a:t>
            </a:r>
          </a:p>
        </p:txBody>
      </p:sp>
      <p:sp>
        <p:nvSpPr>
          <p:cNvPr id="509955" name="Rectangle 3"/>
          <p:cNvSpPr>
            <a:spLocks noChangeArrowheads="1"/>
          </p:cNvSpPr>
          <p:nvPr/>
        </p:nvSpPr>
        <p:spPr bwMode="auto">
          <a:xfrm>
            <a:off x="468313" y="44450"/>
            <a:ext cx="82296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4800">
                <a:solidFill>
                  <a:srgbClr val="F1252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Lei de Lenz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847726"/>
          </a:xfrm>
        </p:spPr>
        <p:txBody>
          <a:bodyPr/>
          <a:lstStyle/>
          <a:p>
            <a:pPr eaLnBrk="1" hangingPunct="1">
              <a:defRPr/>
            </a:pPr>
            <a:r>
              <a:rPr lang="pt-BR" sz="4800" b="1" i="1" smtClean="0">
                <a:solidFill>
                  <a:srgbClr val="F12525"/>
                </a:solidFill>
              </a:rPr>
              <a:t>Lei de Lenz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00" y="2311400"/>
            <a:ext cx="442913" cy="68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smtClean="0">
                <a:solidFill>
                  <a:srgbClr val="F12525"/>
                </a:solidFill>
              </a:rPr>
              <a:t>i</a:t>
            </a:r>
          </a:p>
        </p:txBody>
      </p:sp>
      <p:sp>
        <p:nvSpPr>
          <p:cNvPr id="510980" name="Oval 4"/>
          <p:cNvSpPr>
            <a:spLocks noChangeArrowheads="1"/>
          </p:cNvSpPr>
          <p:nvPr/>
        </p:nvSpPr>
        <p:spPr bwMode="auto">
          <a:xfrm>
            <a:off x="3849688" y="1773238"/>
            <a:ext cx="792162" cy="1655762"/>
          </a:xfrm>
          <a:prstGeom prst="ellips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0981" name="Rectangle 5"/>
          <p:cNvSpPr>
            <a:spLocks noChangeArrowheads="1"/>
          </p:cNvSpPr>
          <p:nvPr/>
        </p:nvSpPr>
        <p:spPr bwMode="auto">
          <a:xfrm rot="5400000">
            <a:off x="4174331" y="3682207"/>
            <a:ext cx="71437" cy="863600"/>
          </a:xfrm>
          <a:prstGeom prst="rect">
            <a:avLst/>
          </a:prstGeom>
          <a:noFill/>
          <a:ln w="38100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0982" name="Line 6"/>
          <p:cNvSpPr>
            <a:spLocks noChangeShapeType="1"/>
          </p:cNvSpPr>
          <p:nvPr/>
        </p:nvSpPr>
        <p:spPr bwMode="auto">
          <a:xfrm flipV="1">
            <a:off x="4281488" y="3429000"/>
            <a:ext cx="0" cy="5762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0983" name="Arc 7"/>
          <p:cNvSpPr>
            <a:spLocks/>
          </p:cNvSpPr>
          <p:nvPr/>
        </p:nvSpPr>
        <p:spPr bwMode="auto">
          <a:xfrm>
            <a:off x="4208463" y="1773238"/>
            <a:ext cx="430212" cy="1655762"/>
          </a:xfrm>
          <a:custGeom>
            <a:avLst/>
            <a:gdLst>
              <a:gd name="G0" fmla="+- 5893 0 0"/>
              <a:gd name="G1" fmla="+- 21600 0 0"/>
              <a:gd name="G2" fmla="+- 21600 0 0"/>
              <a:gd name="T0" fmla="*/ 0 w 27493"/>
              <a:gd name="T1" fmla="*/ 819 h 43200"/>
              <a:gd name="T2" fmla="*/ 628 w 27493"/>
              <a:gd name="T3" fmla="*/ 42548 h 43200"/>
              <a:gd name="T4" fmla="*/ 5893 w 27493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493" h="43200" fill="none" extrusionOk="0">
                <a:moveTo>
                  <a:pt x="0" y="819"/>
                </a:moveTo>
                <a:cubicBezTo>
                  <a:pt x="1917" y="275"/>
                  <a:pt x="3900" y="-1"/>
                  <a:pt x="5893" y="0"/>
                </a:cubicBezTo>
                <a:cubicBezTo>
                  <a:pt x="17822" y="0"/>
                  <a:pt x="27493" y="9670"/>
                  <a:pt x="27493" y="21600"/>
                </a:cubicBezTo>
                <a:cubicBezTo>
                  <a:pt x="27493" y="33529"/>
                  <a:pt x="17822" y="43200"/>
                  <a:pt x="5893" y="43200"/>
                </a:cubicBezTo>
                <a:cubicBezTo>
                  <a:pt x="4117" y="43200"/>
                  <a:pt x="2349" y="42981"/>
                  <a:pt x="627" y="42548"/>
                </a:cubicBezTo>
              </a:path>
              <a:path w="27493" h="43200" stroke="0" extrusionOk="0">
                <a:moveTo>
                  <a:pt x="0" y="819"/>
                </a:moveTo>
                <a:cubicBezTo>
                  <a:pt x="1917" y="275"/>
                  <a:pt x="3900" y="-1"/>
                  <a:pt x="5893" y="0"/>
                </a:cubicBezTo>
                <a:cubicBezTo>
                  <a:pt x="17822" y="0"/>
                  <a:pt x="27493" y="9670"/>
                  <a:pt x="27493" y="21600"/>
                </a:cubicBezTo>
                <a:cubicBezTo>
                  <a:pt x="27493" y="33529"/>
                  <a:pt x="17822" y="43200"/>
                  <a:pt x="5893" y="43200"/>
                </a:cubicBezTo>
                <a:cubicBezTo>
                  <a:pt x="4117" y="43200"/>
                  <a:pt x="2349" y="42981"/>
                  <a:pt x="627" y="42548"/>
                </a:cubicBezTo>
                <a:lnTo>
                  <a:pt x="5893" y="21600"/>
                </a:lnTo>
                <a:close/>
              </a:path>
            </a:pathLst>
          </a:custGeom>
          <a:noFill/>
          <a:ln w="57150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0984" name="Line 8"/>
          <p:cNvSpPr>
            <a:spLocks noChangeShapeType="1"/>
          </p:cNvSpPr>
          <p:nvPr/>
        </p:nvSpPr>
        <p:spPr bwMode="auto">
          <a:xfrm>
            <a:off x="3851275" y="2349500"/>
            <a:ext cx="0" cy="503238"/>
          </a:xfrm>
          <a:prstGeom prst="line">
            <a:avLst/>
          </a:prstGeom>
          <a:noFill/>
          <a:ln w="76200">
            <a:solidFill>
              <a:srgbClr val="F12525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425950" y="2278063"/>
            <a:ext cx="2017713" cy="790575"/>
            <a:chOff x="1156" y="1344"/>
            <a:chExt cx="1271" cy="498"/>
          </a:xfrm>
        </p:grpSpPr>
        <p:sp>
          <p:nvSpPr>
            <p:cNvPr id="510986" name="Rectangle 10"/>
            <p:cNvSpPr>
              <a:spLocks noChangeArrowheads="1"/>
            </p:cNvSpPr>
            <p:nvPr/>
          </p:nvSpPr>
          <p:spPr bwMode="auto">
            <a:xfrm>
              <a:off x="1610" y="1479"/>
              <a:ext cx="409" cy="227"/>
            </a:xfrm>
            <a:prstGeom prst="rect">
              <a:avLst/>
            </a:prstGeom>
            <a:solidFill>
              <a:srgbClr val="F12525"/>
            </a:solidFill>
            <a:ln w="57150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12525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0987" name="Rectangle 11"/>
            <p:cNvSpPr>
              <a:spLocks noChangeArrowheads="1"/>
            </p:cNvSpPr>
            <p:nvPr/>
          </p:nvSpPr>
          <p:spPr bwMode="auto">
            <a:xfrm>
              <a:off x="2018" y="1480"/>
              <a:ext cx="409" cy="227"/>
            </a:xfrm>
            <a:prstGeom prst="rect">
              <a:avLst/>
            </a:prstGeom>
            <a:solidFill>
              <a:schemeClr val="accent1"/>
            </a:solidFill>
            <a:ln w="57150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0988" name="Line 12"/>
            <p:cNvSpPr>
              <a:spLocks noChangeShapeType="1"/>
            </p:cNvSpPr>
            <p:nvPr/>
          </p:nvSpPr>
          <p:spPr bwMode="auto">
            <a:xfrm flipH="1">
              <a:off x="1156" y="1570"/>
              <a:ext cx="454" cy="0"/>
            </a:xfrm>
            <a:prstGeom prst="line">
              <a:avLst/>
            </a:prstGeom>
            <a:noFill/>
            <a:ln w="38100">
              <a:solidFill>
                <a:srgbClr val="99FF33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0989" name="Arc 13"/>
            <p:cNvSpPr>
              <a:spLocks/>
            </p:cNvSpPr>
            <p:nvPr/>
          </p:nvSpPr>
          <p:spPr bwMode="auto">
            <a:xfrm flipH="1" flipV="1">
              <a:off x="1156" y="1344"/>
              <a:ext cx="454" cy="1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99FF33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0990" name="Arc 14"/>
            <p:cNvSpPr>
              <a:spLocks/>
            </p:cNvSpPr>
            <p:nvPr/>
          </p:nvSpPr>
          <p:spPr bwMode="auto">
            <a:xfrm flipH="1">
              <a:off x="1156" y="1661"/>
              <a:ext cx="454" cy="18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99FF33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0991" name="Rectangle 15"/>
            <p:cNvSpPr>
              <a:spLocks noChangeArrowheads="1"/>
            </p:cNvSpPr>
            <p:nvPr/>
          </p:nvSpPr>
          <p:spPr bwMode="auto">
            <a:xfrm>
              <a:off x="1655" y="1410"/>
              <a:ext cx="279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3200" b="0" i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N</a:t>
              </a:r>
            </a:p>
          </p:txBody>
        </p:sp>
        <p:sp>
          <p:nvSpPr>
            <p:cNvPr id="510992" name="Rectangle 16"/>
            <p:cNvSpPr>
              <a:spLocks noChangeArrowheads="1"/>
            </p:cNvSpPr>
            <p:nvPr/>
          </p:nvSpPr>
          <p:spPr bwMode="auto">
            <a:xfrm>
              <a:off x="2064" y="1410"/>
              <a:ext cx="279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3200" b="0" i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S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 rot="10800000">
            <a:off x="3921125" y="2133600"/>
            <a:ext cx="381000" cy="935038"/>
            <a:chOff x="2608" y="1752"/>
            <a:chExt cx="421" cy="589"/>
          </a:xfrm>
        </p:grpSpPr>
        <p:sp>
          <p:nvSpPr>
            <p:cNvPr id="510994" name="Line 18"/>
            <p:cNvSpPr>
              <a:spLocks noChangeShapeType="1"/>
            </p:cNvSpPr>
            <p:nvPr/>
          </p:nvSpPr>
          <p:spPr bwMode="auto">
            <a:xfrm flipH="1">
              <a:off x="2608" y="2008"/>
              <a:ext cx="421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0995" name="Arc 19"/>
            <p:cNvSpPr>
              <a:spLocks/>
            </p:cNvSpPr>
            <p:nvPr/>
          </p:nvSpPr>
          <p:spPr bwMode="auto">
            <a:xfrm flipH="1" flipV="1">
              <a:off x="2608" y="1752"/>
              <a:ext cx="421" cy="16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0996" name="Arc 20"/>
            <p:cNvSpPr>
              <a:spLocks/>
            </p:cNvSpPr>
            <p:nvPr/>
          </p:nvSpPr>
          <p:spPr bwMode="auto">
            <a:xfrm flipH="1">
              <a:off x="2608" y="2116"/>
              <a:ext cx="421" cy="21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</p:grpSp>
      <p:sp>
        <p:nvSpPr>
          <p:cNvPr id="510997" name="Rectangle 21"/>
          <p:cNvSpPr>
            <a:spLocks noChangeArrowheads="1"/>
          </p:cNvSpPr>
          <p:nvPr/>
        </p:nvSpPr>
        <p:spPr bwMode="auto">
          <a:xfrm>
            <a:off x="900113" y="979488"/>
            <a:ext cx="633571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pt-BR" sz="3200" b="0" i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Pólo norte aproxima-se da espira:</a:t>
            </a:r>
          </a:p>
        </p:txBody>
      </p:sp>
      <p:sp>
        <p:nvSpPr>
          <p:cNvPr id="510998" name="Rectangle 22"/>
          <p:cNvSpPr>
            <a:spLocks noChangeArrowheads="1"/>
          </p:cNvSpPr>
          <p:nvPr/>
        </p:nvSpPr>
        <p:spPr bwMode="auto">
          <a:xfrm>
            <a:off x="323850" y="4221163"/>
            <a:ext cx="8388350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pt-BR" sz="3200" b="0" i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Surge na espira uma </a:t>
            </a:r>
            <a:r>
              <a:rPr lang="pt-BR" sz="3200" b="0" i="0">
                <a:solidFill>
                  <a:srgbClr val="F1252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corrente induzida</a:t>
            </a:r>
            <a:r>
              <a:rPr lang="pt-BR" sz="3200" b="0" i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com um </a:t>
            </a:r>
            <a:r>
              <a:rPr lang="pt-BR" sz="3200" b="0" i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fluxo magnético induzido</a:t>
            </a:r>
            <a:r>
              <a:rPr lang="pt-BR" sz="3200" b="0" i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que se opõe (em sentido) ao </a:t>
            </a:r>
            <a:r>
              <a:rPr lang="pt-BR" sz="3200" b="0" i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fluxo magnético indutor</a:t>
            </a:r>
          </a:p>
        </p:txBody>
      </p:sp>
      <p:sp>
        <p:nvSpPr>
          <p:cNvPr id="510999" name="Rectangle 23"/>
          <p:cNvSpPr>
            <a:spLocks noChangeArrowheads="1"/>
          </p:cNvSpPr>
          <p:nvPr/>
        </p:nvSpPr>
        <p:spPr bwMode="auto">
          <a:xfrm>
            <a:off x="503238" y="5876925"/>
            <a:ext cx="817245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pt-BR" sz="32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Aumento de fluxo indutor: uma oposição</a:t>
            </a:r>
            <a:br>
              <a:rPr lang="pt-BR" sz="32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</a:br>
            <a:r>
              <a:rPr lang="pt-BR" sz="32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0"/>
                                        <p:tgtEl>
                                          <p:spTgt spid="510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0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0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0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09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09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09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09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09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09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09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09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0979" grpId="0" build="p"/>
      <p:bldP spid="510998" grpId="0"/>
      <p:bldP spid="510999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719138"/>
          </a:xfrm>
        </p:spPr>
        <p:txBody>
          <a:bodyPr/>
          <a:lstStyle/>
          <a:p>
            <a:pPr eaLnBrk="1" hangingPunct="1">
              <a:defRPr/>
            </a:pPr>
            <a:r>
              <a:rPr lang="pt-BR" b="1" i="1" smtClean="0">
                <a:solidFill>
                  <a:srgbClr val="F12525"/>
                </a:solidFill>
              </a:rPr>
              <a:t>Lei de Lenz</a:t>
            </a:r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35375" y="1917700"/>
            <a:ext cx="442913" cy="68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smtClean="0">
                <a:solidFill>
                  <a:srgbClr val="F12525"/>
                </a:solidFill>
              </a:rPr>
              <a:t>i</a:t>
            </a:r>
          </a:p>
        </p:txBody>
      </p:sp>
      <p:sp>
        <p:nvSpPr>
          <p:cNvPr id="512004" name="Oval 4"/>
          <p:cNvSpPr>
            <a:spLocks noChangeArrowheads="1"/>
          </p:cNvSpPr>
          <p:nvPr/>
        </p:nvSpPr>
        <p:spPr bwMode="auto">
          <a:xfrm>
            <a:off x="3932238" y="1412875"/>
            <a:ext cx="792162" cy="1655763"/>
          </a:xfrm>
          <a:prstGeom prst="ellips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2005" name="Rectangle 5"/>
          <p:cNvSpPr>
            <a:spLocks noChangeArrowheads="1"/>
          </p:cNvSpPr>
          <p:nvPr/>
        </p:nvSpPr>
        <p:spPr bwMode="auto">
          <a:xfrm rot="5400000">
            <a:off x="4256881" y="3321844"/>
            <a:ext cx="71438" cy="863600"/>
          </a:xfrm>
          <a:prstGeom prst="rect">
            <a:avLst/>
          </a:prstGeom>
          <a:noFill/>
          <a:ln w="38100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2006" name="Line 6"/>
          <p:cNvSpPr>
            <a:spLocks noChangeShapeType="1"/>
          </p:cNvSpPr>
          <p:nvPr/>
        </p:nvSpPr>
        <p:spPr bwMode="auto">
          <a:xfrm flipV="1">
            <a:off x="4364038" y="3068638"/>
            <a:ext cx="0" cy="5762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2007" name="Arc 7"/>
          <p:cNvSpPr>
            <a:spLocks/>
          </p:cNvSpPr>
          <p:nvPr/>
        </p:nvSpPr>
        <p:spPr bwMode="auto">
          <a:xfrm>
            <a:off x="4291013" y="1412875"/>
            <a:ext cx="430212" cy="1655763"/>
          </a:xfrm>
          <a:custGeom>
            <a:avLst/>
            <a:gdLst>
              <a:gd name="G0" fmla="+- 5893 0 0"/>
              <a:gd name="G1" fmla="+- 21600 0 0"/>
              <a:gd name="G2" fmla="+- 21600 0 0"/>
              <a:gd name="T0" fmla="*/ 0 w 27493"/>
              <a:gd name="T1" fmla="*/ 819 h 43200"/>
              <a:gd name="T2" fmla="*/ 628 w 27493"/>
              <a:gd name="T3" fmla="*/ 42548 h 43200"/>
              <a:gd name="T4" fmla="*/ 5893 w 27493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493" h="43200" fill="none" extrusionOk="0">
                <a:moveTo>
                  <a:pt x="0" y="819"/>
                </a:moveTo>
                <a:cubicBezTo>
                  <a:pt x="1917" y="275"/>
                  <a:pt x="3900" y="-1"/>
                  <a:pt x="5893" y="0"/>
                </a:cubicBezTo>
                <a:cubicBezTo>
                  <a:pt x="17822" y="0"/>
                  <a:pt x="27493" y="9670"/>
                  <a:pt x="27493" y="21600"/>
                </a:cubicBezTo>
                <a:cubicBezTo>
                  <a:pt x="27493" y="33529"/>
                  <a:pt x="17822" y="43200"/>
                  <a:pt x="5893" y="43200"/>
                </a:cubicBezTo>
                <a:cubicBezTo>
                  <a:pt x="4117" y="43200"/>
                  <a:pt x="2349" y="42981"/>
                  <a:pt x="627" y="42548"/>
                </a:cubicBezTo>
              </a:path>
              <a:path w="27493" h="43200" stroke="0" extrusionOk="0">
                <a:moveTo>
                  <a:pt x="0" y="819"/>
                </a:moveTo>
                <a:cubicBezTo>
                  <a:pt x="1917" y="275"/>
                  <a:pt x="3900" y="-1"/>
                  <a:pt x="5893" y="0"/>
                </a:cubicBezTo>
                <a:cubicBezTo>
                  <a:pt x="17822" y="0"/>
                  <a:pt x="27493" y="9670"/>
                  <a:pt x="27493" y="21600"/>
                </a:cubicBezTo>
                <a:cubicBezTo>
                  <a:pt x="27493" y="33529"/>
                  <a:pt x="17822" y="43200"/>
                  <a:pt x="5893" y="43200"/>
                </a:cubicBezTo>
                <a:cubicBezTo>
                  <a:pt x="4117" y="43200"/>
                  <a:pt x="2349" y="42981"/>
                  <a:pt x="627" y="42548"/>
                </a:cubicBezTo>
                <a:lnTo>
                  <a:pt x="5893" y="21600"/>
                </a:lnTo>
                <a:close/>
              </a:path>
            </a:pathLst>
          </a:custGeom>
          <a:noFill/>
          <a:ln w="57150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2008" name="Line 8"/>
          <p:cNvSpPr>
            <a:spLocks noChangeShapeType="1"/>
          </p:cNvSpPr>
          <p:nvPr/>
        </p:nvSpPr>
        <p:spPr bwMode="auto">
          <a:xfrm>
            <a:off x="3933825" y="1989138"/>
            <a:ext cx="0" cy="503237"/>
          </a:xfrm>
          <a:prstGeom prst="line">
            <a:avLst/>
          </a:prstGeom>
          <a:noFill/>
          <a:ln w="76200">
            <a:solidFill>
              <a:srgbClr val="F12525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2009" name="Rectangle 9"/>
          <p:cNvSpPr>
            <a:spLocks noChangeArrowheads="1"/>
          </p:cNvSpPr>
          <p:nvPr/>
        </p:nvSpPr>
        <p:spPr bwMode="auto">
          <a:xfrm>
            <a:off x="755650" y="620713"/>
            <a:ext cx="63357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pt-BR" sz="3200" b="0" i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Pólo sul aproxima-se da espira:</a:t>
            </a:r>
          </a:p>
        </p:txBody>
      </p:sp>
      <p:sp>
        <p:nvSpPr>
          <p:cNvPr id="512010" name="Rectangle 10"/>
          <p:cNvSpPr>
            <a:spLocks noChangeArrowheads="1"/>
          </p:cNvSpPr>
          <p:nvPr/>
        </p:nvSpPr>
        <p:spPr bwMode="auto">
          <a:xfrm>
            <a:off x="323850" y="3933825"/>
            <a:ext cx="8388350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pt-BR" sz="3200" b="0" i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Surge na espira uma </a:t>
            </a:r>
            <a:r>
              <a:rPr lang="pt-BR" sz="3200" b="0" i="0">
                <a:solidFill>
                  <a:srgbClr val="F1252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corrente induzida</a:t>
            </a:r>
            <a:r>
              <a:rPr lang="pt-BR" sz="3200" b="0" i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com um </a:t>
            </a:r>
            <a:r>
              <a:rPr lang="pt-BR" sz="3200" b="0" i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fluxo magnético induzido</a:t>
            </a:r>
            <a:r>
              <a:rPr lang="pt-BR" sz="3200" b="0" i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que se opõe (em sentido) ao </a:t>
            </a:r>
            <a:r>
              <a:rPr lang="pt-BR" sz="3200" b="0" i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fluxo magnético indutor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438650" y="1774825"/>
            <a:ext cx="2017713" cy="992188"/>
            <a:chOff x="3923" y="1525"/>
            <a:chExt cx="1271" cy="625"/>
          </a:xfrm>
        </p:grpSpPr>
        <p:sp>
          <p:nvSpPr>
            <p:cNvPr id="512012" name="Rectangle 12"/>
            <p:cNvSpPr>
              <a:spLocks noChangeArrowheads="1"/>
            </p:cNvSpPr>
            <p:nvPr/>
          </p:nvSpPr>
          <p:spPr bwMode="auto">
            <a:xfrm>
              <a:off x="4376" y="1752"/>
              <a:ext cx="409" cy="227"/>
            </a:xfrm>
            <a:prstGeom prst="rect">
              <a:avLst/>
            </a:prstGeom>
            <a:solidFill>
              <a:schemeClr val="accent1"/>
            </a:solidFill>
            <a:ln w="57150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2013" name="Line 13"/>
            <p:cNvSpPr>
              <a:spLocks noChangeShapeType="1"/>
            </p:cNvSpPr>
            <p:nvPr/>
          </p:nvSpPr>
          <p:spPr bwMode="auto">
            <a:xfrm flipH="1">
              <a:off x="3923" y="1842"/>
              <a:ext cx="454" cy="0"/>
            </a:xfrm>
            <a:prstGeom prst="line">
              <a:avLst/>
            </a:prstGeom>
            <a:noFill/>
            <a:ln w="38100">
              <a:solidFill>
                <a:srgbClr val="99FF33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2014" name="Arc 14"/>
            <p:cNvSpPr>
              <a:spLocks/>
            </p:cNvSpPr>
            <p:nvPr/>
          </p:nvSpPr>
          <p:spPr bwMode="auto">
            <a:xfrm flipH="1" flipV="1">
              <a:off x="3933" y="1525"/>
              <a:ext cx="444" cy="22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133"/>
                <a:gd name="T1" fmla="*/ 0 h 21600"/>
                <a:gd name="T2" fmla="*/ 21133 w 21133"/>
                <a:gd name="T3" fmla="*/ 17135 h 21600"/>
                <a:gd name="T4" fmla="*/ 0 w 2113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33" h="21600" fill="none" extrusionOk="0">
                  <a:moveTo>
                    <a:pt x="-1" y="0"/>
                  </a:moveTo>
                  <a:cubicBezTo>
                    <a:pt x="10208" y="0"/>
                    <a:pt x="19023" y="7146"/>
                    <a:pt x="21133" y="17134"/>
                  </a:cubicBezTo>
                </a:path>
                <a:path w="21133" h="21600" stroke="0" extrusionOk="0">
                  <a:moveTo>
                    <a:pt x="-1" y="0"/>
                  </a:moveTo>
                  <a:cubicBezTo>
                    <a:pt x="10208" y="0"/>
                    <a:pt x="19023" y="7146"/>
                    <a:pt x="21133" y="1713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99FF33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2015" name="Arc 15"/>
            <p:cNvSpPr>
              <a:spLocks/>
            </p:cNvSpPr>
            <p:nvPr/>
          </p:nvSpPr>
          <p:spPr bwMode="auto">
            <a:xfrm flipH="1">
              <a:off x="3931" y="1934"/>
              <a:ext cx="44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170"/>
                <a:gd name="T1" fmla="*/ 0 h 21600"/>
                <a:gd name="T2" fmla="*/ 21170 w 21170"/>
                <a:gd name="T3" fmla="*/ 17313 h 21600"/>
                <a:gd name="T4" fmla="*/ 0 w 2117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70" h="21600" fill="none" extrusionOk="0">
                  <a:moveTo>
                    <a:pt x="-1" y="0"/>
                  </a:moveTo>
                  <a:cubicBezTo>
                    <a:pt x="10276" y="0"/>
                    <a:pt x="19130" y="7240"/>
                    <a:pt x="21170" y="17312"/>
                  </a:cubicBezTo>
                </a:path>
                <a:path w="21170" h="21600" stroke="0" extrusionOk="0">
                  <a:moveTo>
                    <a:pt x="-1" y="0"/>
                  </a:moveTo>
                  <a:cubicBezTo>
                    <a:pt x="10276" y="0"/>
                    <a:pt x="19130" y="7240"/>
                    <a:pt x="21170" y="1731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99FF33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2016" name="Rectangle 16"/>
            <p:cNvSpPr>
              <a:spLocks noChangeArrowheads="1"/>
            </p:cNvSpPr>
            <p:nvPr/>
          </p:nvSpPr>
          <p:spPr bwMode="auto">
            <a:xfrm>
              <a:off x="4422" y="1682"/>
              <a:ext cx="279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3200" b="0" i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S</a:t>
              </a:r>
            </a:p>
          </p:txBody>
        </p:sp>
        <p:sp>
          <p:nvSpPr>
            <p:cNvPr id="512017" name="Rectangle 17"/>
            <p:cNvSpPr>
              <a:spLocks noChangeArrowheads="1"/>
            </p:cNvSpPr>
            <p:nvPr/>
          </p:nvSpPr>
          <p:spPr bwMode="auto">
            <a:xfrm>
              <a:off x="4785" y="1752"/>
              <a:ext cx="409" cy="227"/>
            </a:xfrm>
            <a:prstGeom prst="rect">
              <a:avLst/>
            </a:prstGeom>
            <a:solidFill>
              <a:srgbClr val="F12525"/>
            </a:solidFill>
            <a:ln w="57150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12525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2018" name="Rectangle 18"/>
            <p:cNvSpPr>
              <a:spLocks noChangeArrowheads="1"/>
            </p:cNvSpPr>
            <p:nvPr/>
          </p:nvSpPr>
          <p:spPr bwMode="auto">
            <a:xfrm>
              <a:off x="4830" y="1683"/>
              <a:ext cx="279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3200" b="0" i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N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 rot="10800000">
            <a:off x="4006850" y="1773238"/>
            <a:ext cx="360363" cy="992187"/>
            <a:chOff x="4059" y="1661"/>
            <a:chExt cx="454" cy="625"/>
          </a:xfrm>
        </p:grpSpPr>
        <p:sp>
          <p:nvSpPr>
            <p:cNvPr id="512020" name="Line 20"/>
            <p:cNvSpPr>
              <a:spLocks noChangeShapeType="1"/>
            </p:cNvSpPr>
            <p:nvPr/>
          </p:nvSpPr>
          <p:spPr bwMode="auto">
            <a:xfrm flipH="1">
              <a:off x="4059" y="1967"/>
              <a:ext cx="454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2021" name="Arc 21"/>
            <p:cNvSpPr>
              <a:spLocks/>
            </p:cNvSpPr>
            <p:nvPr/>
          </p:nvSpPr>
          <p:spPr bwMode="auto">
            <a:xfrm flipH="1" flipV="1">
              <a:off x="4047" y="1661"/>
              <a:ext cx="444" cy="22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133"/>
                <a:gd name="T1" fmla="*/ 0 h 21600"/>
                <a:gd name="T2" fmla="*/ 21133 w 21133"/>
                <a:gd name="T3" fmla="*/ 17135 h 21600"/>
                <a:gd name="T4" fmla="*/ 0 w 2113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33" h="21600" fill="none" extrusionOk="0">
                  <a:moveTo>
                    <a:pt x="-1" y="0"/>
                  </a:moveTo>
                  <a:cubicBezTo>
                    <a:pt x="10208" y="0"/>
                    <a:pt x="19023" y="7146"/>
                    <a:pt x="21133" y="17134"/>
                  </a:cubicBezTo>
                </a:path>
                <a:path w="21133" h="21600" stroke="0" extrusionOk="0">
                  <a:moveTo>
                    <a:pt x="-1" y="0"/>
                  </a:moveTo>
                  <a:cubicBezTo>
                    <a:pt x="10208" y="0"/>
                    <a:pt x="19023" y="7146"/>
                    <a:pt x="21133" y="1713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99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2022" name="Arc 22"/>
            <p:cNvSpPr>
              <a:spLocks/>
            </p:cNvSpPr>
            <p:nvPr/>
          </p:nvSpPr>
          <p:spPr bwMode="auto">
            <a:xfrm flipH="1">
              <a:off x="4067" y="2059"/>
              <a:ext cx="446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170"/>
                <a:gd name="T1" fmla="*/ 0 h 21600"/>
                <a:gd name="T2" fmla="*/ 21170 w 21170"/>
                <a:gd name="T3" fmla="*/ 17313 h 21600"/>
                <a:gd name="T4" fmla="*/ 0 w 2117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70" h="21600" fill="none" extrusionOk="0">
                  <a:moveTo>
                    <a:pt x="-1" y="0"/>
                  </a:moveTo>
                  <a:cubicBezTo>
                    <a:pt x="10276" y="0"/>
                    <a:pt x="19130" y="7240"/>
                    <a:pt x="21170" y="17312"/>
                  </a:cubicBezTo>
                </a:path>
                <a:path w="21170" h="21600" stroke="0" extrusionOk="0">
                  <a:moveTo>
                    <a:pt x="-1" y="0"/>
                  </a:moveTo>
                  <a:cubicBezTo>
                    <a:pt x="10276" y="0"/>
                    <a:pt x="19130" y="7240"/>
                    <a:pt x="21170" y="1731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99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</p:grpSp>
      <p:sp>
        <p:nvSpPr>
          <p:cNvPr id="512023" name="Rectangle 23"/>
          <p:cNvSpPr>
            <a:spLocks noChangeArrowheads="1"/>
          </p:cNvSpPr>
          <p:nvPr/>
        </p:nvSpPr>
        <p:spPr bwMode="auto">
          <a:xfrm>
            <a:off x="503238" y="5734050"/>
            <a:ext cx="817245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pt-BR" sz="32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Aumento de fluxo indutor: uma oposição</a:t>
            </a:r>
            <a:br>
              <a:rPr lang="pt-BR" sz="32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</a:br>
            <a:r>
              <a:rPr lang="pt-BR" sz="32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0"/>
                                        <p:tgtEl>
                                          <p:spTgt spid="512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0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0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0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0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0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0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0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0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3" grpId="0" build="p"/>
      <p:bldP spid="512010" grpId="0"/>
      <p:bldP spid="51202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847726"/>
          </a:xfrm>
        </p:spPr>
        <p:txBody>
          <a:bodyPr/>
          <a:lstStyle/>
          <a:p>
            <a:pPr eaLnBrk="1" hangingPunct="1">
              <a:defRPr/>
            </a:pPr>
            <a:r>
              <a:rPr lang="pt-BR" sz="4800" b="1" i="1" smtClean="0">
                <a:solidFill>
                  <a:srgbClr val="F12525"/>
                </a:solidFill>
              </a:rPr>
              <a:t>Lei de Lenz</a:t>
            </a:r>
          </a:p>
        </p:txBody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00" y="2238375"/>
            <a:ext cx="442913" cy="68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smtClean="0">
                <a:solidFill>
                  <a:srgbClr val="F12525"/>
                </a:solidFill>
              </a:rPr>
              <a:t>i</a:t>
            </a:r>
          </a:p>
        </p:txBody>
      </p:sp>
      <p:sp>
        <p:nvSpPr>
          <p:cNvPr id="513028" name="Oval 4"/>
          <p:cNvSpPr>
            <a:spLocks noChangeArrowheads="1"/>
          </p:cNvSpPr>
          <p:nvPr/>
        </p:nvSpPr>
        <p:spPr bwMode="auto">
          <a:xfrm>
            <a:off x="3849688" y="1700213"/>
            <a:ext cx="792162" cy="1655762"/>
          </a:xfrm>
          <a:prstGeom prst="ellips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3029" name="Rectangle 5"/>
          <p:cNvSpPr>
            <a:spLocks noChangeArrowheads="1"/>
          </p:cNvSpPr>
          <p:nvPr/>
        </p:nvSpPr>
        <p:spPr bwMode="auto">
          <a:xfrm rot="5400000">
            <a:off x="4174331" y="3609182"/>
            <a:ext cx="71437" cy="863600"/>
          </a:xfrm>
          <a:prstGeom prst="rect">
            <a:avLst/>
          </a:prstGeom>
          <a:noFill/>
          <a:ln w="38100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3030" name="Line 6"/>
          <p:cNvSpPr>
            <a:spLocks noChangeShapeType="1"/>
          </p:cNvSpPr>
          <p:nvPr/>
        </p:nvSpPr>
        <p:spPr bwMode="auto">
          <a:xfrm flipV="1">
            <a:off x="4281488" y="3355975"/>
            <a:ext cx="0" cy="5762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3031" name="Arc 7"/>
          <p:cNvSpPr>
            <a:spLocks/>
          </p:cNvSpPr>
          <p:nvPr/>
        </p:nvSpPr>
        <p:spPr bwMode="auto">
          <a:xfrm>
            <a:off x="4208463" y="1700213"/>
            <a:ext cx="430212" cy="1655762"/>
          </a:xfrm>
          <a:custGeom>
            <a:avLst/>
            <a:gdLst>
              <a:gd name="G0" fmla="+- 5893 0 0"/>
              <a:gd name="G1" fmla="+- 21600 0 0"/>
              <a:gd name="G2" fmla="+- 21600 0 0"/>
              <a:gd name="T0" fmla="*/ 0 w 27493"/>
              <a:gd name="T1" fmla="*/ 819 h 43200"/>
              <a:gd name="T2" fmla="*/ 628 w 27493"/>
              <a:gd name="T3" fmla="*/ 42548 h 43200"/>
              <a:gd name="T4" fmla="*/ 5893 w 27493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493" h="43200" fill="none" extrusionOk="0">
                <a:moveTo>
                  <a:pt x="0" y="819"/>
                </a:moveTo>
                <a:cubicBezTo>
                  <a:pt x="1917" y="275"/>
                  <a:pt x="3900" y="-1"/>
                  <a:pt x="5893" y="0"/>
                </a:cubicBezTo>
                <a:cubicBezTo>
                  <a:pt x="17822" y="0"/>
                  <a:pt x="27493" y="9670"/>
                  <a:pt x="27493" y="21600"/>
                </a:cubicBezTo>
                <a:cubicBezTo>
                  <a:pt x="27493" y="33529"/>
                  <a:pt x="17822" y="43200"/>
                  <a:pt x="5893" y="43200"/>
                </a:cubicBezTo>
                <a:cubicBezTo>
                  <a:pt x="4117" y="43200"/>
                  <a:pt x="2349" y="42981"/>
                  <a:pt x="627" y="42548"/>
                </a:cubicBezTo>
              </a:path>
              <a:path w="27493" h="43200" stroke="0" extrusionOk="0">
                <a:moveTo>
                  <a:pt x="0" y="819"/>
                </a:moveTo>
                <a:cubicBezTo>
                  <a:pt x="1917" y="275"/>
                  <a:pt x="3900" y="-1"/>
                  <a:pt x="5893" y="0"/>
                </a:cubicBezTo>
                <a:cubicBezTo>
                  <a:pt x="17822" y="0"/>
                  <a:pt x="27493" y="9670"/>
                  <a:pt x="27493" y="21600"/>
                </a:cubicBezTo>
                <a:cubicBezTo>
                  <a:pt x="27493" y="33529"/>
                  <a:pt x="17822" y="43200"/>
                  <a:pt x="5893" y="43200"/>
                </a:cubicBezTo>
                <a:cubicBezTo>
                  <a:pt x="4117" y="43200"/>
                  <a:pt x="2349" y="42981"/>
                  <a:pt x="627" y="42548"/>
                </a:cubicBezTo>
                <a:lnTo>
                  <a:pt x="5893" y="21600"/>
                </a:lnTo>
                <a:close/>
              </a:path>
            </a:pathLst>
          </a:custGeom>
          <a:noFill/>
          <a:ln w="57150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3032" name="Line 8"/>
          <p:cNvSpPr>
            <a:spLocks noChangeShapeType="1"/>
          </p:cNvSpPr>
          <p:nvPr/>
        </p:nvSpPr>
        <p:spPr bwMode="auto">
          <a:xfrm>
            <a:off x="3851275" y="2276475"/>
            <a:ext cx="0" cy="503238"/>
          </a:xfrm>
          <a:prstGeom prst="line">
            <a:avLst/>
          </a:prstGeom>
          <a:noFill/>
          <a:ln w="76200">
            <a:solidFill>
              <a:srgbClr val="F12525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356100" y="2205038"/>
            <a:ext cx="2017713" cy="790575"/>
            <a:chOff x="1156" y="1344"/>
            <a:chExt cx="1271" cy="498"/>
          </a:xfrm>
        </p:grpSpPr>
        <p:sp>
          <p:nvSpPr>
            <p:cNvPr id="513034" name="Rectangle 10"/>
            <p:cNvSpPr>
              <a:spLocks noChangeArrowheads="1"/>
            </p:cNvSpPr>
            <p:nvPr/>
          </p:nvSpPr>
          <p:spPr bwMode="auto">
            <a:xfrm>
              <a:off x="1610" y="1479"/>
              <a:ext cx="409" cy="227"/>
            </a:xfrm>
            <a:prstGeom prst="rect">
              <a:avLst/>
            </a:prstGeom>
            <a:solidFill>
              <a:srgbClr val="F12525"/>
            </a:solidFill>
            <a:ln w="57150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12525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3035" name="Rectangle 11"/>
            <p:cNvSpPr>
              <a:spLocks noChangeArrowheads="1"/>
            </p:cNvSpPr>
            <p:nvPr/>
          </p:nvSpPr>
          <p:spPr bwMode="auto">
            <a:xfrm>
              <a:off x="2018" y="1480"/>
              <a:ext cx="409" cy="227"/>
            </a:xfrm>
            <a:prstGeom prst="rect">
              <a:avLst/>
            </a:prstGeom>
            <a:solidFill>
              <a:schemeClr val="accent1"/>
            </a:solidFill>
            <a:ln w="57150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3036" name="Line 12"/>
            <p:cNvSpPr>
              <a:spLocks noChangeShapeType="1"/>
            </p:cNvSpPr>
            <p:nvPr/>
          </p:nvSpPr>
          <p:spPr bwMode="auto">
            <a:xfrm flipH="1">
              <a:off x="1156" y="1570"/>
              <a:ext cx="454" cy="0"/>
            </a:xfrm>
            <a:prstGeom prst="line">
              <a:avLst/>
            </a:prstGeom>
            <a:noFill/>
            <a:ln w="38100">
              <a:solidFill>
                <a:srgbClr val="99FF33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3037" name="Arc 13"/>
            <p:cNvSpPr>
              <a:spLocks/>
            </p:cNvSpPr>
            <p:nvPr/>
          </p:nvSpPr>
          <p:spPr bwMode="auto">
            <a:xfrm flipH="1" flipV="1">
              <a:off x="1156" y="1344"/>
              <a:ext cx="454" cy="1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99FF33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3038" name="Arc 14"/>
            <p:cNvSpPr>
              <a:spLocks/>
            </p:cNvSpPr>
            <p:nvPr/>
          </p:nvSpPr>
          <p:spPr bwMode="auto">
            <a:xfrm flipH="1">
              <a:off x="1156" y="1661"/>
              <a:ext cx="454" cy="18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99FF33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3039" name="Rectangle 15"/>
            <p:cNvSpPr>
              <a:spLocks noChangeArrowheads="1"/>
            </p:cNvSpPr>
            <p:nvPr/>
          </p:nvSpPr>
          <p:spPr bwMode="auto">
            <a:xfrm>
              <a:off x="1655" y="1410"/>
              <a:ext cx="279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3200" b="0" i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N</a:t>
              </a:r>
            </a:p>
          </p:txBody>
        </p:sp>
        <p:sp>
          <p:nvSpPr>
            <p:cNvPr id="513040" name="Rectangle 16"/>
            <p:cNvSpPr>
              <a:spLocks noChangeArrowheads="1"/>
            </p:cNvSpPr>
            <p:nvPr/>
          </p:nvSpPr>
          <p:spPr bwMode="auto">
            <a:xfrm>
              <a:off x="2064" y="1410"/>
              <a:ext cx="279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3200" b="0" i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S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975100" y="2133600"/>
            <a:ext cx="381000" cy="935038"/>
            <a:chOff x="2608" y="1752"/>
            <a:chExt cx="421" cy="589"/>
          </a:xfrm>
        </p:grpSpPr>
        <p:sp>
          <p:nvSpPr>
            <p:cNvPr id="513042" name="Line 18"/>
            <p:cNvSpPr>
              <a:spLocks noChangeShapeType="1"/>
            </p:cNvSpPr>
            <p:nvPr/>
          </p:nvSpPr>
          <p:spPr bwMode="auto">
            <a:xfrm flipH="1">
              <a:off x="2608" y="2019"/>
              <a:ext cx="421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3043" name="Arc 19"/>
            <p:cNvSpPr>
              <a:spLocks/>
            </p:cNvSpPr>
            <p:nvPr/>
          </p:nvSpPr>
          <p:spPr bwMode="auto">
            <a:xfrm flipH="1" flipV="1">
              <a:off x="2608" y="1752"/>
              <a:ext cx="421" cy="16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3044" name="Arc 20"/>
            <p:cNvSpPr>
              <a:spLocks/>
            </p:cNvSpPr>
            <p:nvPr/>
          </p:nvSpPr>
          <p:spPr bwMode="auto">
            <a:xfrm flipH="1">
              <a:off x="2608" y="2127"/>
              <a:ext cx="421" cy="21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</p:grpSp>
      <p:sp>
        <p:nvSpPr>
          <p:cNvPr id="513045" name="Rectangle 21"/>
          <p:cNvSpPr>
            <a:spLocks noChangeArrowheads="1"/>
          </p:cNvSpPr>
          <p:nvPr/>
        </p:nvSpPr>
        <p:spPr bwMode="auto">
          <a:xfrm>
            <a:off x="1476375" y="979488"/>
            <a:ext cx="6335713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pt-BR" sz="3200" b="0" i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Pólo norte afasta-se da espira:</a:t>
            </a:r>
          </a:p>
        </p:txBody>
      </p:sp>
      <p:sp>
        <p:nvSpPr>
          <p:cNvPr id="513046" name="Rectangle 22"/>
          <p:cNvSpPr>
            <a:spLocks noChangeArrowheads="1"/>
          </p:cNvSpPr>
          <p:nvPr/>
        </p:nvSpPr>
        <p:spPr bwMode="auto">
          <a:xfrm>
            <a:off x="323850" y="4149725"/>
            <a:ext cx="8388350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pt-BR" sz="3200" b="0" i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Surge na espira uma </a:t>
            </a:r>
            <a:r>
              <a:rPr lang="pt-BR" sz="3200" b="0" i="0">
                <a:solidFill>
                  <a:srgbClr val="F1252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corrente induzida</a:t>
            </a:r>
            <a:r>
              <a:rPr lang="pt-BR" sz="3200" b="0" i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com um </a:t>
            </a:r>
            <a:r>
              <a:rPr lang="pt-BR" sz="3200" b="0" i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fluxo magnético induzido</a:t>
            </a:r>
            <a:r>
              <a:rPr lang="pt-BR" sz="3200" b="0" i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que se opõe (duas vezes) ao </a:t>
            </a:r>
            <a:r>
              <a:rPr lang="pt-BR" sz="3200" b="0" i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fluxo magnético indutor</a:t>
            </a:r>
          </a:p>
        </p:txBody>
      </p:sp>
      <p:sp>
        <p:nvSpPr>
          <p:cNvPr id="513047" name="Rectangle 23"/>
          <p:cNvSpPr>
            <a:spLocks noChangeArrowheads="1"/>
          </p:cNvSpPr>
          <p:nvPr/>
        </p:nvSpPr>
        <p:spPr bwMode="auto">
          <a:xfrm>
            <a:off x="503238" y="5876925"/>
            <a:ext cx="817245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pt-BR" sz="32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Diminuição de fluxo indutor: duas oposições</a:t>
            </a:r>
            <a:br>
              <a:rPr lang="pt-BR" sz="32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</a:br>
            <a:r>
              <a:rPr lang="pt-BR" sz="32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513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513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513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513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5130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5130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5130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5130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5130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5130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5130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5130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27" grpId="0" build="p"/>
      <p:bldP spid="513046" grpId="0"/>
      <p:bldP spid="51304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719138"/>
          </a:xfrm>
        </p:spPr>
        <p:txBody>
          <a:bodyPr/>
          <a:lstStyle/>
          <a:p>
            <a:pPr eaLnBrk="1" hangingPunct="1">
              <a:defRPr/>
            </a:pPr>
            <a:r>
              <a:rPr lang="pt-BR" b="1" i="1" smtClean="0">
                <a:solidFill>
                  <a:srgbClr val="F12525"/>
                </a:solidFill>
              </a:rPr>
              <a:t>Lei de Lenz</a:t>
            </a:r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35375" y="1917700"/>
            <a:ext cx="442913" cy="68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smtClean="0">
                <a:solidFill>
                  <a:srgbClr val="F12525"/>
                </a:solidFill>
              </a:rPr>
              <a:t>i</a:t>
            </a:r>
          </a:p>
        </p:txBody>
      </p:sp>
      <p:sp>
        <p:nvSpPr>
          <p:cNvPr id="514052" name="Oval 4"/>
          <p:cNvSpPr>
            <a:spLocks noChangeArrowheads="1"/>
          </p:cNvSpPr>
          <p:nvPr/>
        </p:nvSpPr>
        <p:spPr bwMode="auto">
          <a:xfrm>
            <a:off x="3932238" y="1412875"/>
            <a:ext cx="792162" cy="1655763"/>
          </a:xfrm>
          <a:prstGeom prst="ellips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4053" name="Rectangle 5"/>
          <p:cNvSpPr>
            <a:spLocks noChangeArrowheads="1"/>
          </p:cNvSpPr>
          <p:nvPr/>
        </p:nvSpPr>
        <p:spPr bwMode="auto">
          <a:xfrm rot="5400000">
            <a:off x="4256881" y="3321844"/>
            <a:ext cx="71438" cy="863600"/>
          </a:xfrm>
          <a:prstGeom prst="rect">
            <a:avLst/>
          </a:prstGeom>
          <a:noFill/>
          <a:ln w="38100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4054" name="Line 6"/>
          <p:cNvSpPr>
            <a:spLocks noChangeShapeType="1"/>
          </p:cNvSpPr>
          <p:nvPr/>
        </p:nvSpPr>
        <p:spPr bwMode="auto">
          <a:xfrm flipV="1">
            <a:off x="4364038" y="3068638"/>
            <a:ext cx="0" cy="5762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4055" name="Arc 7"/>
          <p:cNvSpPr>
            <a:spLocks/>
          </p:cNvSpPr>
          <p:nvPr/>
        </p:nvSpPr>
        <p:spPr bwMode="auto">
          <a:xfrm>
            <a:off x="4291013" y="1412875"/>
            <a:ext cx="430212" cy="1655763"/>
          </a:xfrm>
          <a:custGeom>
            <a:avLst/>
            <a:gdLst>
              <a:gd name="G0" fmla="+- 5893 0 0"/>
              <a:gd name="G1" fmla="+- 21600 0 0"/>
              <a:gd name="G2" fmla="+- 21600 0 0"/>
              <a:gd name="T0" fmla="*/ 0 w 27493"/>
              <a:gd name="T1" fmla="*/ 819 h 43200"/>
              <a:gd name="T2" fmla="*/ 628 w 27493"/>
              <a:gd name="T3" fmla="*/ 42548 h 43200"/>
              <a:gd name="T4" fmla="*/ 5893 w 27493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493" h="43200" fill="none" extrusionOk="0">
                <a:moveTo>
                  <a:pt x="0" y="819"/>
                </a:moveTo>
                <a:cubicBezTo>
                  <a:pt x="1917" y="275"/>
                  <a:pt x="3900" y="-1"/>
                  <a:pt x="5893" y="0"/>
                </a:cubicBezTo>
                <a:cubicBezTo>
                  <a:pt x="17822" y="0"/>
                  <a:pt x="27493" y="9670"/>
                  <a:pt x="27493" y="21600"/>
                </a:cubicBezTo>
                <a:cubicBezTo>
                  <a:pt x="27493" y="33529"/>
                  <a:pt x="17822" y="43200"/>
                  <a:pt x="5893" y="43200"/>
                </a:cubicBezTo>
                <a:cubicBezTo>
                  <a:pt x="4117" y="43200"/>
                  <a:pt x="2349" y="42981"/>
                  <a:pt x="627" y="42548"/>
                </a:cubicBezTo>
              </a:path>
              <a:path w="27493" h="43200" stroke="0" extrusionOk="0">
                <a:moveTo>
                  <a:pt x="0" y="819"/>
                </a:moveTo>
                <a:cubicBezTo>
                  <a:pt x="1917" y="275"/>
                  <a:pt x="3900" y="-1"/>
                  <a:pt x="5893" y="0"/>
                </a:cubicBezTo>
                <a:cubicBezTo>
                  <a:pt x="17822" y="0"/>
                  <a:pt x="27493" y="9670"/>
                  <a:pt x="27493" y="21600"/>
                </a:cubicBezTo>
                <a:cubicBezTo>
                  <a:pt x="27493" y="33529"/>
                  <a:pt x="17822" y="43200"/>
                  <a:pt x="5893" y="43200"/>
                </a:cubicBezTo>
                <a:cubicBezTo>
                  <a:pt x="4117" y="43200"/>
                  <a:pt x="2349" y="42981"/>
                  <a:pt x="627" y="42548"/>
                </a:cubicBezTo>
                <a:lnTo>
                  <a:pt x="5893" y="21600"/>
                </a:lnTo>
                <a:close/>
              </a:path>
            </a:pathLst>
          </a:custGeom>
          <a:noFill/>
          <a:ln w="57150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4056" name="Line 8"/>
          <p:cNvSpPr>
            <a:spLocks noChangeShapeType="1"/>
          </p:cNvSpPr>
          <p:nvPr/>
        </p:nvSpPr>
        <p:spPr bwMode="auto">
          <a:xfrm>
            <a:off x="3933825" y="1989138"/>
            <a:ext cx="0" cy="503237"/>
          </a:xfrm>
          <a:prstGeom prst="line">
            <a:avLst/>
          </a:prstGeom>
          <a:noFill/>
          <a:ln w="76200">
            <a:solidFill>
              <a:srgbClr val="F12525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4057" name="Rectangle 9"/>
          <p:cNvSpPr>
            <a:spLocks noChangeArrowheads="1"/>
          </p:cNvSpPr>
          <p:nvPr/>
        </p:nvSpPr>
        <p:spPr bwMode="auto">
          <a:xfrm>
            <a:off x="755650" y="620713"/>
            <a:ext cx="63357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pt-BR" sz="3200" b="0" i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Pólo sul afasta-se da espira:</a:t>
            </a:r>
          </a:p>
        </p:txBody>
      </p:sp>
      <p:sp>
        <p:nvSpPr>
          <p:cNvPr id="514058" name="Rectangle 10"/>
          <p:cNvSpPr>
            <a:spLocks noChangeArrowheads="1"/>
          </p:cNvSpPr>
          <p:nvPr/>
        </p:nvSpPr>
        <p:spPr bwMode="auto">
          <a:xfrm>
            <a:off x="323850" y="3860800"/>
            <a:ext cx="8388350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pt-BR" sz="3200" b="0" i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Surge na espira uma </a:t>
            </a:r>
            <a:r>
              <a:rPr lang="pt-BR" sz="3200" b="0" i="0">
                <a:solidFill>
                  <a:srgbClr val="F1252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corrente induzida</a:t>
            </a:r>
            <a:r>
              <a:rPr lang="pt-BR" sz="3200" b="0" i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com um </a:t>
            </a:r>
            <a:r>
              <a:rPr lang="pt-BR" sz="3200" b="0" i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fluxo magnético induzido</a:t>
            </a:r>
            <a:r>
              <a:rPr lang="pt-BR" sz="3200" b="0" i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que se opõe (duas vezes) ao </a:t>
            </a:r>
            <a:r>
              <a:rPr lang="pt-BR" sz="3200" b="0" i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fluxo magnético indutor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438650" y="1774825"/>
            <a:ext cx="2017713" cy="992188"/>
            <a:chOff x="3923" y="1525"/>
            <a:chExt cx="1271" cy="625"/>
          </a:xfrm>
        </p:grpSpPr>
        <p:sp>
          <p:nvSpPr>
            <p:cNvPr id="514060" name="Rectangle 12"/>
            <p:cNvSpPr>
              <a:spLocks noChangeArrowheads="1"/>
            </p:cNvSpPr>
            <p:nvPr/>
          </p:nvSpPr>
          <p:spPr bwMode="auto">
            <a:xfrm>
              <a:off x="4376" y="1752"/>
              <a:ext cx="409" cy="227"/>
            </a:xfrm>
            <a:prstGeom prst="rect">
              <a:avLst/>
            </a:prstGeom>
            <a:solidFill>
              <a:schemeClr val="accent1"/>
            </a:solidFill>
            <a:ln w="57150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4061" name="Line 13"/>
            <p:cNvSpPr>
              <a:spLocks noChangeShapeType="1"/>
            </p:cNvSpPr>
            <p:nvPr/>
          </p:nvSpPr>
          <p:spPr bwMode="auto">
            <a:xfrm flipH="1">
              <a:off x="3923" y="1842"/>
              <a:ext cx="454" cy="0"/>
            </a:xfrm>
            <a:prstGeom prst="line">
              <a:avLst/>
            </a:prstGeom>
            <a:noFill/>
            <a:ln w="38100">
              <a:solidFill>
                <a:srgbClr val="99FF33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4062" name="Arc 14"/>
            <p:cNvSpPr>
              <a:spLocks/>
            </p:cNvSpPr>
            <p:nvPr/>
          </p:nvSpPr>
          <p:spPr bwMode="auto">
            <a:xfrm flipH="1" flipV="1">
              <a:off x="3933" y="1525"/>
              <a:ext cx="444" cy="22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133"/>
                <a:gd name="T1" fmla="*/ 0 h 21600"/>
                <a:gd name="T2" fmla="*/ 21133 w 21133"/>
                <a:gd name="T3" fmla="*/ 17135 h 21600"/>
                <a:gd name="T4" fmla="*/ 0 w 2113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33" h="21600" fill="none" extrusionOk="0">
                  <a:moveTo>
                    <a:pt x="-1" y="0"/>
                  </a:moveTo>
                  <a:cubicBezTo>
                    <a:pt x="10208" y="0"/>
                    <a:pt x="19023" y="7146"/>
                    <a:pt x="21133" y="17134"/>
                  </a:cubicBezTo>
                </a:path>
                <a:path w="21133" h="21600" stroke="0" extrusionOk="0">
                  <a:moveTo>
                    <a:pt x="-1" y="0"/>
                  </a:moveTo>
                  <a:cubicBezTo>
                    <a:pt x="10208" y="0"/>
                    <a:pt x="19023" y="7146"/>
                    <a:pt x="21133" y="1713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99FF33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4063" name="Arc 15"/>
            <p:cNvSpPr>
              <a:spLocks/>
            </p:cNvSpPr>
            <p:nvPr/>
          </p:nvSpPr>
          <p:spPr bwMode="auto">
            <a:xfrm flipH="1">
              <a:off x="3931" y="1934"/>
              <a:ext cx="44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170"/>
                <a:gd name="T1" fmla="*/ 0 h 21600"/>
                <a:gd name="T2" fmla="*/ 21170 w 21170"/>
                <a:gd name="T3" fmla="*/ 17313 h 21600"/>
                <a:gd name="T4" fmla="*/ 0 w 2117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70" h="21600" fill="none" extrusionOk="0">
                  <a:moveTo>
                    <a:pt x="-1" y="0"/>
                  </a:moveTo>
                  <a:cubicBezTo>
                    <a:pt x="10276" y="0"/>
                    <a:pt x="19130" y="7240"/>
                    <a:pt x="21170" y="17312"/>
                  </a:cubicBezTo>
                </a:path>
                <a:path w="21170" h="21600" stroke="0" extrusionOk="0">
                  <a:moveTo>
                    <a:pt x="-1" y="0"/>
                  </a:moveTo>
                  <a:cubicBezTo>
                    <a:pt x="10276" y="0"/>
                    <a:pt x="19130" y="7240"/>
                    <a:pt x="21170" y="1731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99FF33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4064" name="Rectangle 16"/>
            <p:cNvSpPr>
              <a:spLocks noChangeArrowheads="1"/>
            </p:cNvSpPr>
            <p:nvPr/>
          </p:nvSpPr>
          <p:spPr bwMode="auto">
            <a:xfrm>
              <a:off x="4422" y="1682"/>
              <a:ext cx="279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3200" b="0" i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S</a:t>
              </a:r>
            </a:p>
          </p:txBody>
        </p:sp>
        <p:sp>
          <p:nvSpPr>
            <p:cNvPr id="514065" name="Rectangle 17"/>
            <p:cNvSpPr>
              <a:spLocks noChangeArrowheads="1"/>
            </p:cNvSpPr>
            <p:nvPr/>
          </p:nvSpPr>
          <p:spPr bwMode="auto">
            <a:xfrm>
              <a:off x="4785" y="1752"/>
              <a:ext cx="409" cy="227"/>
            </a:xfrm>
            <a:prstGeom prst="rect">
              <a:avLst/>
            </a:prstGeom>
            <a:solidFill>
              <a:srgbClr val="F12525"/>
            </a:solidFill>
            <a:ln w="57150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12525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4066" name="Rectangle 18"/>
            <p:cNvSpPr>
              <a:spLocks noChangeArrowheads="1"/>
            </p:cNvSpPr>
            <p:nvPr/>
          </p:nvSpPr>
          <p:spPr bwMode="auto">
            <a:xfrm>
              <a:off x="4830" y="1683"/>
              <a:ext cx="279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3200" b="0" i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N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 rot="10800000">
            <a:off x="4006850" y="1773238"/>
            <a:ext cx="360363" cy="992187"/>
            <a:chOff x="4059" y="1661"/>
            <a:chExt cx="454" cy="625"/>
          </a:xfrm>
        </p:grpSpPr>
        <p:sp>
          <p:nvSpPr>
            <p:cNvPr id="514068" name="Line 20"/>
            <p:cNvSpPr>
              <a:spLocks noChangeShapeType="1"/>
            </p:cNvSpPr>
            <p:nvPr/>
          </p:nvSpPr>
          <p:spPr bwMode="auto">
            <a:xfrm flipH="1">
              <a:off x="4059" y="1967"/>
              <a:ext cx="454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4069" name="Arc 21"/>
            <p:cNvSpPr>
              <a:spLocks/>
            </p:cNvSpPr>
            <p:nvPr/>
          </p:nvSpPr>
          <p:spPr bwMode="auto">
            <a:xfrm flipH="1" flipV="1">
              <a:off x="4047" y="1661"/>
              <a:ext cx="444" cy="22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133"/>
                <a:gd name="T1" fmla="*/ 0 h 21600"/>
                <a:gd name="T2" fmla="*/ 21133 w 21133"/>
                <a:gd name="T3" fmla="*/ 17135 h 21600"/>
                <a:gd name="T4" fmla="*/ 0 w 2113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33" h="21600" fill="none" extrusionOk="0">
                  <a:moveTo>
                    <a:pt x="-1" y="0"/>
                  </a:moveTo>
                  <a:cubicBezTo>
                    <a:pt x="10208" y="0"/>
                    <a:pt x="19023" y="7146"/>
                    <a:pt x="21133" y="17134"/>
                  </a:cubicBezTo>
                </a:path>
                <a:path w="21133" h="21600" stroke="0" extrusionOk="0">
                  <a:moveTo>
                    <a:pt x="-1" y="0"/>
                  </a:moveTo>
                  <a:cubicBezTo>
                    <a:pt x="10208" y="0"/>
                    <a:pt x="19023" y="7146"/>
                    <a:pt x="21133" y="1713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4070" name="Arc 22"/>
            <p:cNvSpPr>
              <a:spLocks/>
            </p:cNvSpPr>
            <p:nvPr/>
          </p:nvSpPr>
          <p:spPr bwMode="auto">
            <a:xfrm flipH="1">
              <a:off x="4067" y="2059"/>
              <a:ext cx="446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170"/>
                <a:gd name="T1" fmla="*/ 0 h 21600"/>
                <a:gd name="T2" fmla="*/ 21170 w 21170"/>
                <a:gd name="T3" fmla="*/ 17313 h 21600"/>
                <a:gd name="T4" fmla="*/ 0 w 2117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70" h="21600" fill="none" extrusionOk="0">
                  <a:moveTo>
                    <a:pt x="-1" y="0"/>
                  </a:moveTo>
                  <a:cubicBezTo>
                    <a:pt x="10276" y="0"/>
                    <a:pt x="19130" y="7240"/>
                    <a:pt x="21170" y="17312"/>
                  </a:cubicBezTo>
                </a:path>
                <a:path w="21170" h="21600" stroke="0" extrusionOk="0">
                  <a:moveTo>
                    <a:pt x="-1" y="0"/>
                  </a:moveTo>
                  <a:cubicBezTo>
                    <a:pt x="10276" y="0"/>
                    <a:pt x="19130" y="7240"/>
                    <a:pt x="21170" y="1731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</p:grpSp>
      <p:sp>
        <p:nvSpPr>
          <p:cNvPr id="514071" name="Rectangle 23"/>
          <p:cNvSpPr>
            <a:spLocks noChangeArrowheads="1"/>
          </p:cNvSpPr>
          <p:nvPr/>
        </p:nvSpPr>
        <p:spPr bwMode="auto">
          <a:xfrm>
            <a:off x="503238" y="6094413"/>
            <a:ext cx="8172450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pt-BR" sz="32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	</a:t>
            </a:r>
          </a:p>
        </p:txBody>
      </p:sp>
      <p:sp>
        <p:nvSpPr>
          <p:cNvPr id="514072" name="Rectangle 24"/>
          <p:cNvSpPr>
            <a:spLocks noChangeArrowheads="1"/>
          </p:cNvSpPr>
          <p:nvPr/>
        </p:nvSpPr>
        <p:spPr bwMode="auto">
          <a:xfrm>
            <a:off x="503238" y="5689600"/>
            <a:ext cx="817245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pt-BR" sz="32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Diminuição de fluxo indutor: duas oposições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0"/>
                                        <p:tgtEl>
                                          <p:spTgt spid="514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514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514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514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5140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5140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5140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5140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5140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5140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5140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5140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51" grpId="0" build="p"/>
      <p:bldP spid="514058" grpId="0"/>
      <p:bldP spid="51407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484438" y="-155575"/>
            <a:ext cx="4402137" cy="847725"/>
          </a:xfrm>
        </p:spPr>
        <p:txBody>
          <a:bodyPr/>
          <a:lstStyle/>
          <a:p>
            <a:pPr eaLnBrk="1" hangingPunct="1">
              <a:defRPr/>
            </a:pPr>
            <a:r>
              <a:rPr lang="pt-BR" sz="4800" b="1" i="1" smtClean="0">
                <a:solidFill>
                  <a:srgbClr val="F12525"/>
                </a:solidFill>
              </a:rPr>
              <a:t>Lei de Lenz</a:t>
            </a:r>
          </a:p>
        </p:txBody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1806575"/>
            <a:ext cx="442912" cy="68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smtClean="0">
                <a:solidFill>
                  <a:srgbClr val="F12525"/>
                </a:solidFill>
              </a:rPr>
              <a:t>i</a:t>
            </a:r>
          </a:p>
        </p:txBody>
      </p:sp>
      <p:sp>
        <p:nvSpPr>
          <p:cNvPr id="515076" name="Oval 4"/>
          <p:cNvSpPr>
            <a:spLocks noChangeArrowheads="1"/>
          </p:cNvSpPr>
          <p:nvPr/>
        </p:nvSpPr>
        <p:spPr bwMode="auto">
          <a:xfrm>
            <a:off x="1330325" y="1268413"/>
            <a:ext cx="792163" cy="1655762"/>
          </a:xfrm>
          <a:prstGeom prst="ellips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5077" name="Rectangle 5"/>
          <p:cNvSpPr>
            <a:spLocks noChangeArrowheads="1"/>
          </p:cNvSpPr>
          <p:nvPr/>
        </p:nvSpPr>
        <p:spPr bwMode="auto">
          <a:xfrm rot="5400000">
            <a:off x="1654969" y="3177382"/>
            <a:ext cx="71437" cy="863600"/>
          </a:xfrm>
          <a:prstGeom prst="rect">
            <a:avLst/>
          </a:prstGeom>
          <a:noFill/>
          <a:ln w="38100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5078" name="Line 6"/>
          <p:cNvSpPr>
            <a:spLocks noChangeShapeType="1"/>
          </p:cNvSpPr>
          <p:nvPr/>
        </p:nvSpPr>
        <p:spPr bwMode="auto">
          <a:xfrm flipV="1">
            <a:off x="1762125" y="2924175"/>
            <a:ext cx="0" cy="5762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5079" name="Arc 7"/>
          <p:cNvSpPr>
            <a:spLocks/>
          </p:cNvSpPr>
          <p:nvPr/>
        </p:nvSpPr>
        <p:spPr bwMode="auto">
          <a:xfrm>
            <a:off x="1689100" y="1268413"/>
            <a:ext cx="430213" cy="1655762"/>
          </a:xfrm>
          <a:custGeom>
            <a:avLst/>
            <a:gdLst>
              <a:gd name="G0" fmla="+- 5893 0 0"/>
              <a:gd name="G1" fmla="+- 21600 0 0"/>
              <a:gd name="G2" fmla="+- 21600 0 0"/>
              <a:gd name="T0" fmla="*/ 0 w 27493"/>
              <a:gd name="T1" fmla="*/ 819 h 43200"/>
              <a:gd name="T2" fmla="*/ 628 w 27493"/>
              <a:gd name="T3" fmla="*/ 42548 h 43200"/>
              <a:gd name="T4" fmla="*/ 5893 w 27493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493" h="43200" fill="none" extrusionOk="0">
                <a:moveTo>
                  <a:pt x="0" y="819"/>
                </a:moveTo>
                <a:cubicBezTo>
                  <a:pt x="1917" y="275"/>
                  <a:pt x="3900" y="-1"/>
                  <a:pt x="5893" y="0"/>
                </a:cubicBezTo>
                <a:cubicBezTo>
                  <a:pt x="17822" y="0"/>
                  <a:pt x="27493" y="9670"/>
                  <a:pt x="27493" y="21600"/>
                </a:cubicBezTo>
                <a:cubicBezTo>
                  <a:pt x="27493" y="33529"/>
                  <a:pt x="17822" y="43200"/>
                  <a:pt x="5893" y="43200"/>
                </a:cubicBezTo>
                <a:cubicBezTo>
                  <a:pt x="4117" y="43200"/>
                  <a:pt x="2349" y="42981"/>
                  <a:pt x="627" y="42548"/>
                </a:cubicBezTo>
              </a:path>
              <a:path w="27493" h="43200" stroke="0" extrusionOk="0">
                <a:moveTo>
                  <a:pt x="0" y="819"/>
                </a:moveTo>
                <a:cubicBezTo>
                  <a:pt x="1917" y="275"/>
                  <a:pt x="3900" y="-1"/>
                  <a:pt x="5893" y="0"/>
                </a:cubicBezTo>
                <a:cubicBezTo>
                  <a:pt x="17822" y="0"/>
                  <a:pt x="27493" y="9670"/>
                  <a:pt x="27493" y="21600"/>
                </a:cubicBezTo>
                <a:cubicBezTo>
                  <a:pt x="27493" y="33529"/>
                  <a:pt x="17822" y="43200"/>
                  <a:pt x="5893" y="43200"/>
                </a:cubicBezTo>
                <a:cubicBezTo>
                  <a:pt x="4117" y="43200"/>
                  <a:pt x="2349" y="42981"/>
                  <a:pt x="627" y="42548"/>
                </a:cubicBezTo>
                <a:lnTo>
                  <a:pt x="5893" y="21600"/>
                </a:lnTo>
                <a:close/>
              </a:path>
            </a:pathLst>
          </a:custGeom>
          <a:noFill/>
          <a:ln w="57150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5080" name="Line 8"/>
          <p:cNvSpPr>
            <a:spLocks noChangeShapeType="1"/>
          </p:cNvSpPr>
          <p:nvPr/>
        </p:nvSpPr>
        <p:spPr bwMode="auto">
          <a:xfrm>
            <a:off x="1331913" y="1844675"/>
            <a:ext cx="0" cy="503238"/>
          </a:xfrm>
          <a:prstGeom prst="line">
            <a:avLst/>
          </a:prstGeom>
          <a:noFill/>
          <a:ln w="76200">
            <a:solidFill>
              <a:srgbClr val="F12525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grpSp>
        <p:nvGrpSpPr>
          <p:cNvPr id="51209" name="Group 9"/>
          <p:cNvGrpSpPr>
            <a:grpSpLocks/>
          </p:cNvGrpSpPr>
          <p:nvPr/>
        </p:nvGrpSpPr>
        <p:grpSpPr bwMode="auto">
          <a:xfrm>
            <a:off x="1906588" y="1773238"/>
            <a:ext cx="2017712" cy="790575"/>
            <a:chOff x="1156" y="1344"/>
            <a:chExt cx="1271" cy="498"/>
          </a:xfrm>
        </p:grpSpPr>
        <p:sp>
          <p:nvSpPr>
            <p:cNvPr id="515082" name="Rectangle 10"/>
            <p:cNvSpPr>
              <a:spLocks noChangeArrowheads="1"/>
            </p:cNvSpPr>
            <p:nvPr/>
          </p:nvSpPr>
          <p:spPr bwMode="auto">
            <a:xfrm>
              <a:off x="1610" y="1479"/>
              <a:ext cx="409" cy="227"/>
            </a:xfrm>
            <a:prstGeom prst="rect">
              <a:avLst/>
            </a:prstGeom>
            <a:solidFill>
              <a:srgbClr val="F12525"/>
            </a:solidFill>
            <a:ln w="57150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12525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5083" name="Rectangle 11"/>
            <p:cNvSpPr>
              <a:spLocks noChangeArrowheads="1"/>
            </p:cNvSpPr>
            <p:nvPr/>
          </p:nvSpPr>
          <p:spPr bwMode="auto">
            <a:xfrm>
              <a:off x="2018" y="1480"/>
              <a:ext cx="409" cy="227"/>
            </a:xfrm>
            <a:prstGeom prst="rect">
              <a:avLst/>
            </a:prstGeom>
            <a:solidFill>
              <a:schemeClr val="accent1"/>
            </a:solidFill>
            <a:ln w="57150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5084" name="Line 12"/>
            <p:cNvSpPr>
              <a:spLocks noChangeShapeType="1"/>
            </p:cNvSpPr>
            <p:nvPr/>
          </p:nvSpPr>
          <p:spPr bwMode="auto">
            <a:xfrm flipH="1">
              <a:off x="1156" y="1570"/>
              <a:ext cx="454" cy="0"/>
            </a:xfrm>
            <a:prstGeom prst="line">
              <a:avLst/>
            </a:prstGeom>
            <a:noFill/>
            <a:ln w="38100">
              <a:solidFill>
                <a:srgbClr val="99FF33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5085" name="Arc 13"/>
            <p:cNvSpPr>
              <a:spLocks/>
            </p:cNvSpPr>
            <p:nvPr/>
          </p:nvSpPr>
          <p:spPr bwMode="auto">
            <a:xfrm flipH="1" flipV="1">
              <a:off x="1156" y="1344"/>
              <a:ext cx="454" cy="1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99FF33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5086" name="Arc 14"/>
            <p:cNvSpPr>
              <a:spLocks/>
            </p:cNvSpPr>
            <p:nvPr/>
          </p:nvSpPr>
          <p:spPr bwMode="auto">
            <a:xfrm flipH="1">
              <a:off x="1156" y="1661"/>
              <a:ext cx="454" cy="18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99FF33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5087" name="Rectangle 15"/>
            <p:cNvSpPr>
              <a:spLocks noChangeArrowheads="1"/>
            </p:cNvSpPr>
            <p:nvPr/>
          </p:nvSpPr>
          <p:spPr bwMode="auto">
            <a:xfrm>
              <a:off x="1655" y="1410"/>
              <a:ext cx="279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3200" b="0" i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N</a:t>
              </a:r>
            </a:p>
          </p:txBody>
        </p:sp>
        <p:sp>
          <p:nvSpPr>
            <p:cNvPr id="515088" name="Rectangle 16"/>
            <p:cNvSpPr>
              <a:spLocks noChangeArrowheads="1"/>
            </p:cNvSpPr>
            <p:nvPr/>
          </p:nvSpPr>
          <p:spPr bwMode="auto">
            <a:xfrm>
              <a:off x="2064" y="1410"/>
              <a:ext cx="279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3200" b="0" i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S</a:t>
              </a:r>
            </a:p>
          </p:txBody>
        </p:sp>
      </p:grpSp>
      <p:grpSp>
        <p:nvGrpSpPr>
          <p:cNvPr id="51210" name="Group 17"/>
          <p:cNvGrpSpPr>
            <a:grpSpLocks/>
          </p:cNvGrpSpPr>
          <p:nvPr/>
        </p:nvGrpSpPr>
        <p:grpSpPr bwMode="auto">
          <a:xfrm rot="10800000">
            <a:off x="1401763" y="1628775"/>
            <a:ext cx="381000" cy="935038"/>
            <a:chOff x="2608" y="1752"/>
            <a:chExt cx="421" cy="589"/>
          </a:xfrm>
        </p:grpSpPr>
        <p:sp>
          <p:nvSpPr>
            <p:cNvPr id="515090" name="Line 18"/>
            <p:cNvSpPr>
              <a:spLocks noChangeShapeType="1"/>
            </p:cNvSpPr>
            <p:nvPr/>
          </p:nvSpPr>
          <p:spPr bwMode="auto">
            <a:xfrm flipH="1">
              <a:off x="2627" y="2008"/>
              <a:ext cx="421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5091" name="Arc 19"/>
            <p:cNvSpPr>
              <a:spLocks/>
            </p:cNvSpPr>
            <p:nvPr/>
          </p:nvSpPr>
          <p:spPr bwMode="auto">
            <a:xfrm flipH="1" flipV="1">
              <a:off x="2627" y="1752"/>
              <a:ext cx="421" cy="16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5092" name="Arc 20"/>
            <p:cNvSpPr>
              <a:spLocks/>
            </p:cNvSpPr>
            <p:nvPr/>
          </p:nvSpPr>
          <p:spPr bwMode="auto">
            <a:xfrm flipH="1">
              <a:off x="2627" y="2116"/>
              <a:ext cx="421" cy="21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</p:grpSp>
      <p:sp>
        <p:nvSpPr>
          <p:cNvPr id="515093" name="Rectangle 21"/>
          <p:cNvSpPr>
            <a:spLocks noChangeArrowheads="1"/>
          </p:cNvSpPr>
          <p:nvPr/>
        </p:nvSpPr>
        <p:spPr bwMode="auto">
          <a:xfrm rot="5400000">
            <a:off x="-1080294" y="2167732"/>
            <a:ext cx="2808287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pt-BR" sz="3200" b="0" i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Aproximação</a:t>
            </a:r>
          </a:p>
        </p:txBody>
      </p:sp>
      <p:sp>
        <p:nvSpPr>
          <p:cNvPr id="515094" name="Rectangle 22"/>
          <p:cNvSpPr>
            <a:spLocks noChangeArrowheads="1"/>
          </p:cNvSpPr>
          <p:nvPr/>
        </p:nvSpPr>
        <p:spPr bwMode="auto">
          <a:xfrm>
            <a:off x="179388" y="549275"/>
            <a:ext cx="817245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pt-BR" sz="32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Aumento de fluxo indutor: uma oposição</a:t>
            </a:r>
            <a:br>
              <a:rPr lang="pt-BR" sz="32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</a:br>
            <a:r>
              <a:rPr lang="pt-BR" sz="32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	</a:t>
            </a:r>
          </a:p>
        </p:txBody>
      </p:sp>
      <p:sp>
        <p:nvSpPr>
          <p:cNvPr id="515095" name="Rectangle 23"/>
          <p:cNvSpPr>
            <a:spLocks noChangeArrowheads="1"/>
          </p:cNvSpPr>
          <p:nvPr/>
        </p:nvSpPr>
        <p:spPr bwMode="auto">
          <a:xfrm>
            <a:off x="5135563" y="1844675"/>
            <a:ext cx="44291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pt-BR" sz="3200" b="0" i="0">
                <a:solidFill>
                  <a:srgbClr val="F1252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</a:t>
            </a:r>
          </a:p>
        </p:txBody>
      </p:sp>
      <p:sp>
        <p:nvSpPr>
          <p:cNvPr id="515096" name="Oval 24"/>
          <p:cNvSpPr>
            <a:spLocks noChangeArrowheads="1"/>
          </p:cNvSpPr>
          <p:nvPr/>
        </p:nvSpPr>
        <p:spPr bwMode="auto">
          <a:xfrm>
            <a:off x="5432425" y="1339850"/>
            <a:ext cx="792163" cy="1655763"/>
          </a:xfrm>
          <a:prstGeom prst="ellips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5097" name="Rectangle 25"/>
          <p:cNvSpPr>
            <a:spLocks noChangeArrowheads="1"/>
          </p:cNvSpPr>
          <p:nvPr/>
        </p:nvSpPr>
        <p:spPr bwMode="auto">
          <a:xfrm rot="5400000">
            <a:off x="5757069" y="3248819"/>
            <a:ext cx="71438" cy="863600"/>
          </a:xfrm>
          <a:prstGeom prst="rect">
            <a:avLst/>
          </a:prstGeom>
          <a:noFill/>
          <a:ln w="38100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5098" name="Line 26"/>
          <p:cNvSpPr>
            <a:spLocks noChangeShapeType="1"/>
          </p:cNvSpPr>
          <p:nvPr/>
        </p:nvSpPr>
        <p:spPr bwMode="auto">
          <a:xfrm flipV="1">
            <a:off x="5864225" y="2995613"/>
            <a:ext cx="0" cy="5762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5099" name="Arc 27"/>
          <p:cNvSpPr>
            <a:spLocks/>
          </p:cNvSpPr>
          <p:nvPr/>
        </p:nvSpPr>
        <p:spPr bwMode="auto">
          <a:xfrm>
            <a:off x="5791200" y="1339850"/>
            <a:ext cx="430213" cy="1655763"/>
          </a:xfrm>
          <a:custGeom>
            <a:avLst/>
            <a:gdLst>
              <a:gd name="G0" fmla="+- 5893 0 0"/>
              <a:gd name="G1" fmla="+- 21600 0 0"/>
              <a:gd name="G2" fmla="+- 21600 0 0"/>
              <a:gd name="T0" fmla="*/ 0 w 27493"/>
              <a:gd name="T1" fmla="*/ 819 h 43200"/>
              <a:gd name="T2" fmla="*/ 628 w 27493"/>
              <a:gd name="T3" fmla="*/ 42548 h 43200"/>
              <a:gd name="T4" fmla="*/ 5893 w 27493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493" h="43200" fill="none" extrusionOk="0">
                <a:moveTo>
                  <a:pt x="0" y="819"/>
                </a:moveTo>
                <a:cubicBezTo>
                  <a:pt x="1917" y="275"/>
                  <a:pt x="3900" y="-1"/>
                  <a:pt x="5893" y="0"/>
                </a:cubicBezTo>
                <a:cubicBezTo>
                  <a:pt x="17822" y="0"/>
                  <a:pt x="27493" y="9670"/>
                  <a:pt x="27493" y="21600"/>
                </a:cubicBezTo>
                <a:cubicBezTo>
                  <a:pt x="27493" y="33529"/>
                  <a:pt x="17822" y="43200"/>
                  <a:pt x="5893" y="43200"/>
                </a:cubicBezTo>
                <a:cubicBezTo>
                  <a:pt x="4117" y="43200"/>
                  <a:pt x="2349" y="42981"/>
                  <a:pt x="627" y="42548"/>
                </a:cubicBezTo>
              </a:path>
              <a:path w="27493" h="43200" stroke="0" extrusionOk="0">
                <a:moveTo>
                  <a:pt x="0" y="819"/>
                </a:moveTo>
                <a:cubicBezTo>
                  <a:pt x="1917" y="275"/>
                  <a:pt x="3900" y="-1"/>
                  <a:pt x="5893" y="0"/>
                </a:cubicBezTo>
                <a:cubicBezTo>
                  <a:pt x="17822" y="0"/>
                  <a:pt x="27493" y="9670"/>
                  <a:pt x="27493" y="21600"/>
                </a:cubicBezTo>
                <a:cubicBezTo>
                  <a:pt x="27493" y="33529"/>
                  <a:pt x="17822" y="43200"/>
                  <a:pt x="5893" y="43200"/>
                </a:cubicBezTo>
                <a:cubicBezTo>
                  <a:pt x="4117" y="43200"/>
                  <a:pt x="2349" y="42981"/>
                  <a:pt x="627" y="42548"/>
                </a:cubicBezTo>
                <a:lnTo>
                  <a:pt x="5893" y="21600"/>
                </a:lnTo>
                <a:close/>
              </a:path>
            </a:pathLst>
          </a:custGeom>
          <a:noFill/>
          <a:ln w="57150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5100" name="Line 28"/>
          <p:cNvSpPr>
            <a:spLocks noChangeShapeType="1"/>
          </p:cNvSpPr>
          <p:nvPr/>
        </p:nvSpPr>
        <p:spPr bwMode="auto">
          <a:xfrm>
            <a:off x="5434013" y="1916113"/>
            <a:ext cx="0" cy="503237"/>
          </a:xfrm>
          <a:prstGeom prst="line">
            <a:avLst/>
          </a:prstGeom>
          <a:noFill/>
          <a:ln w="76200">
            <a:solidFill>
              <a:srgbClr val="F12525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grpSp>
        <p:nvGrpSpPr>
          <p:cNvPr id="51219" name="Group 29"/>
          <p:cNvGrpSpPr>
            <a:grpSpLocks/>
          </p:cNvGrpSpPr>
          <p:nvPr/>
        </p:nvGrpSpPr>
        <p:grpSpPr bwMode="auto">
          <a:xfrm>
            <a:off x="5938838" y="1701800"/>
            <a:ext cx="2017712" cy="992188"/>
            <a:chOff x="3923" y="1525"/>
            <a:chExt cx="1271" cy="625"/>
          </a:xfrm>
        </p:grpSpPr>
        <p:sp>
          <p:nvSpPr>
            <p:cNvPr id="515102" name="Rectangle 30"/>
            <p:cNvSpPr>
              <a:spLocks noChangeArrowheads="1"/>
            </p:cNvSpPr>
            <p:nvPr/>
          </p:nvSpPr>
          <p:spPr bwMode="auto">
            <a:xfrm>
              <a:off x="4376" y="1752"/>
              <a:ext cx="409" cy="227"/>
            </a:xfrm>
            <a:prstGeom prst="rect">
              <a:avLst/>
            </a:prstGeom>
            <a:solidFill>
              <a:schemeClr val="accent1"/>
            </a:solidFill>
            <a:ln w="57150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5103" name="Line 31"/>
            <p:cNvSpPr>
              <a:spLocks noChangeShapeType="1"/>
            </p:cNvSpPr>
            <p:nvPr/>
          </p:nvSpPr>
          <p:spPr bwMode="auto">
            <a:xfrm flipH="1">
              <a:off x="3923" y="1842"/>
              <a:ext cx="454" cy="0"/>
            </a:xfrm>
            <a:prstGeom prst="line">
              <a:avLst/>
            </a:prstGeom>
            <a:noFill/>
            <a:ln w="38100">
              <a:solidFill>
                <a:srgbClr val="99FF33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5104" name="Arc 32"/>
            <p:cNvSpPr>
              <a:spLocks/>
            </p:cNvSpPr>
            <p:nvPr/>
          </p:nvSpPr>
          <p:spPr bwMode="auto">
            <a:xfrm flipH="1" flipV="1">
              <a:off x="3933" y="1525"/>
              <a:ext cx="444" cy="22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133"/>
                <a:gd name="T1" fmla="*/ 0 h 21600"/>
                <a:gd name="T2" fmla="*/ 21133 w 21133"/>
                <a:gd name="T3" fmla="*/ 17135 h 21600"/>
                <a:gd name="T4" fmla="*/ 0 w 2113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33" h="21600" fill="none" extrusionOk="0">
                  <a:moveTo>
                    <a:pt x="-1" y="0"/>
                  </a:moveTo>
                  <a:cubicBezTo>
                    <a:pt x="10208" y="0"/>
                    <a:pt x="19023" y="7146"/>
                    <a:pt x="21133" y="17134"/>
                  </a:cubicBezTo>
                </a:path>
                <a:path w="21133" h="21600" stroke="0" extrusionOk="0">
                  <a:moveTo>
                    <a:pt x="-1" y="0"/>
                  </a:moveTo>
                  <a:cubicBezTo>
                    <a:pt x="10208" y="0"/>
                    <a:pt x="19023" y="7146"/>
                    <a:pt x="21133" y="1713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99FF33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5105" name="Arc 33"/>
            <p:cNvSpPr>
              <a:spLocks/>
            </p:cNvSpPr>
            <p:nvPr/>
          </p:nvSpPr>
          <p:spPr bwMode="auto">
            <a:xfrm flipH="1">
              <a:off x="3931" y="1934"/>
              <a:ext cx="44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170"/>
                <a:gd name="T1" fmla="*/ 0 h 21600"/>
                <a:gd name="T2" fmla="*/ 21170 w 21170"/>
                <a:gd name="T3" fmla="*/ 17313 h 21600"/>
                <a:gd name="T4" fmla="*/ 0 w 2117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70" h="21600" fill="none" extrusionOk="0">
                  <a:moveTo>
                    <a:pt x="-1" y="0"/>
                  </a:moveTo>
                  <a:cubicBezTo>
                    <a:pt x="10276" y="0"/>
                    <a:pt x="19130" y="7240"/>
                    <a:pt x="21170" y="17312"/>
                  </a:cubicBezTo>
                </a:path>
                <a:path w="21170" h="21600" stroke="0" extrusionOk="0">
                  <a:moveTo>
                    <a:pt x="-1" y="0"/>
                  </a:moveTo>
                  <a:cubicBezTo>
                    <a:pt x="10276" y="0"/>
                    <a:pt x="19130" y="7240"/>
                    <a:pt x="21170" y="1731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99FF33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5106" name="Rectangle 34"/>
            <p:cNvSpPr>
              <a:spLocks noChangeArrowheads="1"/>
            </p:cNvSpPr>
            <p:nvPr/>
          </p:nvSpPr>
          <p:spPr bwMode="auto">
            <a:xfrm>
              <a:off x="4422" y="1682"/>
              <a:ext cx="279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3200" b="0" i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S</a:t>
              </a:r>
            </a:p>
          </p:txBody>
        </p:sp>
        <p:sp>
          <p:nvSpPr>
            <p:cNvPr id="515107" name="Rectangle 35"/>
            <p:cNvSpPr>
              <a:spLocks noChangeArrowheads="1"/>
            </p:cNvSpPr>
            <p:nvPr/>
          </p:nvSpPr>
          <p:spPr bwMode="auto">
            <a:xfrm>
              <a:off x="4785" y="1752"/>
              <a:ext cx="409" cy="227"/>
            </a:xfrm>
            <a:prstGeom prst="rect">
              <a:avLst/>
            </a:prstGeom>
            <a:solidFill>
              <a:srgbClr val="F12525"/>
            </a:solidFill>
            <a:ln w="57150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12525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5108" name="Rectangle 36"/>
            <p:cNvSpPr>
              <a:spLocks noChangeArrowheads="1"/>
            </p:cNvSpPr>
            <p:nvPr/>
          </p:nvSpPr>
          <p:spPr bwMode="auto">
            <a:xfrm>
              <a:off x="4830" y="1683"/>
              <a:ext cx="279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3200" b="0" i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N</a:t>
              </a:r>
            </a:p>
          </p:txBody>
        </p:sp>
      </p:grpSp>
      <p:grpSp>
        <p:nvGrpSpPr>
          <p:cNvPr id="51220" name="Group 37"/>
          <p:cNvGrpSpPr>
            <a:grpSpLocks/>
          </p:cNvGrpSpPr>
          <p:nvPr/>
        </p:nvGrpSpPr>
        <p:grpSpPr bwMode="auto">
          <a:xfrm rot="10800000">
            <a:off x="5507038" y="1700213"/>
            <a:ext cx="360362" cy="992187"/>
            <a:chOff x="4059" y="1661"/>
            <a:chExt cx="454" cy="625"/>
          </a:xfrm>
        </p:grpSpPr>
        <p:sp>
          <p:nvSpPr>
            <p:cNvPr id="515110" name="Line 38"/>
            <p:cNvSpPr>
              <a:spLocks noChangeShapeType="1"/>
            </p:cNvSpPr>
            <p:nvPr/>
          </p:nvSpPr>
          <p:spPr bwMode="auto">
            <a:xfrm flipH="1">
              <a:off x="4059" y="1967"/>
              <a:ext cx="454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5111" name="Arc 39"/>
            <p:cNvSpPr>
              <a:spLocks/>
            </p:cNvSpPr>
            <p:nvPr/>
          </p:nvSpPr>
          <p:spPr bwMode="auto">
            <a:xfrm flipH="1" flipV="1">
              <a:off x="4047" y="1661"/>
              <a:ext cx="444" cy="22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133"/>
                <a:gd name="T1" fmla="*/ 0 h 21600"/>
                <a:gd name="T2" fmla="*/ 21133 w 21133"/>
                <a:gd name="T3" fmla="*/ 17135 h 21600"/>
                <a:gd name="T4" fmla="*/ 0 w 2113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33" h="21600" fill="none" extrusionOk="0">
                  <a:moveTo>
                    <a:pt x="-1" y="0"/>
                  </a:moveTo>
                  <a:cubicBezTo>
                    <a:pt x="10208" y="0"/>
                    <a:pt x="19023" y="7146"/>
                    <a:pt x="21133" y="17134"/>
                  </a:cubicBezTo>
                </a:path>
                <a:path w="21133" h="21600" stroke="0" extrusionOk="0">
                  <a:moveTo>
                    <a:pt x="-1" y="0"/>
                  </a:moveTo>
                  <a:cubicBezTo>
                    <a:pt x="10208" y="0"/>
                    <a:pt x="19023" y="7146"/>
                    <a:pt x="21133" y="1713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99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5112" name="Arc 40"/>
            <p:cNvSpPr>
              <a:spLocks/>
            </p:cNvSpPr>
            <p:nvPr/>
          </p:nvSpPr>
          <p:spPr bwMode="auto">
            <a:xfrm flipH="1">
              <a:off x="4067" y="2059"/>
              <a:ext cx="446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170"/>
                <a:gd name="T1" fmla="*/ 0 h 21600"/>
                <a:gd name="T2" fmla="*/ 21170 w 21170"/>
                <a:gd name="T3" fmla="*/ 17313 h 21600"/>
                <a:gd name="T4" fmla="*/ 0 w 2117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70" h="21600" fill="none" extrusionOk="0">
                  <a:moveTo>
                    <a:pt x="-1" y="0"/>
                  </a:moveTo>
                  <a:cubicBezTo>
                    <a:pt x="10276" y="0"/>
                    <a:pt x="19130" y="7240"/>
                    <a:pt x="21170" y="17312"/>
                  </a:cubicBezTo>
                </a:path>
                <a:path w="21170" h="21600" stroke="0" extrusionOk="0">
                  <a:moveTo>
                    <a:pt x="-1" y="0"/>
                  </a:moveTo>
                  <a:cubicBezTo>
                    <a:pt x="10276" y="0"/>
                    <a:pt x="19130" y="7240"/>
                    <a:pt x="21170" y="1731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99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</p:grpSp>
      <p:sp>
        <p:nvSpPr>
          <p:cNvPr id="515113" name="Rectangle 41"/>
          <p:cNvSpPr>
            <a:spLocks noChangeArrowheads="1"/>
          </p:cNvSpPr>
          <p:nvPr/>
        </p:nvSpPr>
        <p:spPr bwMode="auto">
          <a:xfrm>
            <a:off x="576263" y="3673475"/>
            <a:ext cx="817245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pt-BR" sz="32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Diminuição de fluxo indutor: duas oposições</a:t>
            </a:r>
            <a:br>
              <a:rPr lang="pt-BR" sz="32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</a:br>
            <a:r>
              <a:rPr lang="pt-BR" sz="32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	</a:t>
            </a:r>
          </a:p>
        </p:txBody>
      </p:sp>
      <p:sp>
        <p:nvSpPr>
          <p:cNvPr id="515114" name="Rectangle 42"/>
          <p:cNvSpPr>
            <a:spLocks noChangeArrowheads="1"/>
          </p:cNvSpPr>
          <p:nvPr/>
        </p:nvSpPr>
        <p:spPr bwMode="auto">
          <a:xfrm>
            <a:off x="1042988" y="4903788"/>
            <a:ext cx="44291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pt-BR" sz="3200" b="0" i="0">
                <a:solidFill>
                  <a:srgbClr val="F1252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</a:t>
            </a:r>
          </a:p>
        </p:txBody>
      </p:sp>
      <p:sp>
        <p:nvSpPr>
          <p:cNvPr id="515115" name="Oval 43"/>
          <p:cNvSpPr>
            <a:spLocks noChangeArrowheads="1"/>
          </p:cNvSpPr>
          <p:nvPr/>
        </p:nvSpPr>
        <p:spPr bwMode="auto">
          <a:xfrm>
            <a:off x="1400175" y="4365625"/>
            <a:ext cx="792163" cy="1655763"/>
          </a:xfrm>
          <a:prstGeom prst="ellips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5116" name="Rectangle 44"/>
          <p:cNvSpPr>
            <a:spLocks noChangeArrowheads="1"/>
          </p:cNvSpPr>
          <p:nvPr/>
        </p:nvSpPr>
        <p:spPr bwMode="auto">
          <a:xfrm rot="5400000">
            <a:off x="1724819" y="6274594"/>
            <a:ext cx="71438" cy="863600"/>
          </a:xfrm>
          <a:prstGeom prst="rect">
            <a:avLst/>
          </a:prstGeom>
          <a:noFill/>
          <a:ln w="38100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5117" name="Line 45"/>
          <p:cNvSpPr>
            <a:spLocks noChangeShapeType="1"/>
          </p:cNvSpPr>
          <p:nvPr/>
        </p:nvSpPr>
        <p:spPr bwMode="auto">
          <a:xfrm flipV="1">
            <a:off x="1831975" y="6021388"/>
            <a:ext cx="0" cy="5762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5118" name="Arc 46"/>
          <p:cNvSpPr>
            <a:spLocks/>
          </p:cNvSpPr>
          <p:nvPr/>
        </p:nvSpPr>
        <p:spPr bwMode="auto">
          <a:xfrm>
            <a:off x="1758950" y="4365625"/>
            <a:ext cx="430213" cy="1655763"/>
          </a:xfrm>
          <a:custGeom>
            <a:avLst/>
            <a:gdLst>
              <a:gd name="G0" fmla="+- 5893 0 0"/>
              <a:gd name="G1" fmla="+- 21600 0 0"/>
              <a:gd name="G2" fmla="+- 21600 0 0"/>
              <a:gd name="T0" fmla="*/ 0 w 27493"/>
              <a:gd name="T1" fmla="*/ 819 h 43200"/>
              <a:gd name="T2" fmla="*/ 628 w 27493"/>
              <a:gd name="T3" fmla="*/ 42548 h 43200"/>
              <a:gd name="T4" fmla="*/ 5893 w 27493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493" h="43200" fill="none" extrusionOk="0">
                <a:moveTo>
                  <a:pt x="0" y="819"/>
                </a:moveTo>
                <a:cubicBezTo>
                  <a:pt x="1917" y="275"/>
                  <a:pt x="3900" y="-1"/>
                  <a:pt x="5893" y="0"/>
                </a:cubicBezTo>
                <a:cubicBezTo>
                  <a:pt x="17822" y="0"/>
                  <a:pt x="27493" y="9670"/>
                  <a:pt x="27493" y="21600"/>
                </a:cubicBezTo>
                <a:cubicBezTo>
                  <a:pt x="27493" y="33529"/>
                  <a:pt x="17822" y="43200"/>
                  <a:pt x="5893" y="43200"/>
                </a:cubicBezTo>
                <a:cubicBezTo>
                  <a:pt x="4117" y="43200"/>
                  <a:pt x="2349" y="42981"/>
                  <a:pt x="627" y="42548"/>
                </a:cubicBezTo>
              </a:path>
              <a:path w="27493" h="43200" stroke="0" extrusionOk="0">
                <a:moveTo>
                  <a:pt x="0" y="819"/>
                </a:moveTo>
                <a:cubicBezTo>
                  <a:pt x="1917" y="275"/>
                  <a:pt x="3900" y="-1"/>
                  <a:pt x="5893" y="0"/>
                </a:cubicBezTo>
                <a:cubicBezTo>
                  <a:pt x="17822" y="0"/>
                  <a:pt x="27493" y="9670"/>
                  <a:pt x="27493" y="21600"/>
                </a:cubicBezTo>
                <a:cubicBezTo>
                  <a:pt x="27493" y="33529"/>
                  <a:pt x="17822" y="43200"/>
                  <a:pt x="5893" y="43200"/>
                </a:cubicBezTo>
                <a:cubicBezTo>
                  <a:pt x="4117" y="43200"/>
                  <a:pt x="2349" y="42981"/>
                  <a:pt x="627" y="42548"/>
                </a:cubicBezTo>
                <a:lnTo>
                  <a:pt x="5893" y="21600"/>
                </a:lnTo>
                <a:close/>
              </a:path>
            </a:pathLst>
          </a:custGeom>
          <a:noFill/>
          <a:ln w="57150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5119" name="Line 47"/>
          <p:cNvSpPr>
            <a:spLocks noChangeShapeType="1"/>
          </p:cNvSpPr>
          <p:nvPr/>
        </p:nvSpPr>
        <p:spPr bwMode="auto">
          <a:xfrm>
            <a:off x="1401763" y="4941888"/>
            <a:ext cx="0" cy="503237"/>
          </a:xfrm>
          <a:prstGeom prst="line">
            <a:avLst/>
          </a:prstGeom>
          <a:noFill/>
          <a:ln w="76200">
            <a:solidFill>
              <a:srgbClr val="F12525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grpSp>
        <p:nvGrpSpPr>
          <p:cNvPr id="51228" name="Group 48"/>
          <p:cNvGrpSpPr>
            <a:grpSpLocks/>
          </p:cNvGrpSpPr>
          <p:nvPr/>
        </p:nvGrpSpPr>
        <p:grpSpPr bwMode="auto">
          <a:xfrm>
            <a:off x="1906588" y="4870450"/>
            <a:ext cx="2017712" cy="790575"/>
            <a:chOff x="1156" y="1344"/>
            <a:chExt cx="1271" cy="498"/>
          </a:xfrm>
        </p:grpSpPr>
        <p:sp>
          <p:nvSpPr>
            <p:cNvPr id="515121" name="Rectangle 49"/>
            <p:cNvSpPr>
              <a:spLocks noChangeArrowheads="1"/>
            </p:cNvSpPr>
            <p:nvPr/>
          </p:nvSpPr>
          <p:spPr bwMode="auto">
            <a:xfrm>
              <a:off x="1610" y="1479"/>
              <a:ext cx="409" cy="227"/>
            </a:xfrm>
            <a:prstGeom prst="rect">
              <a:avLst/>
            </a:prstGeom>
            <a:solidFill>
              <a:srgbClr val="F12525"/>
            </a:solidFill>
            <a:ln w="57150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12525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5122" name="Rectangle 50"/>
            <p:cNvSpPr>
              <a:spLocks noChangeArrowheads="1"/>
            </p:cNvSpPr>
            <p:nvPr/>
          </p:nvSpPr>
          <p:spPr bwMode="auto">
            <a:xfrm>
              <a:off x="2018" y="1480"/>
              <a:ext cx="409" cy="227"/>
            </a:xfrm>
            <a:prstGeom prst="rect">
              <a:avLst/>
            </a:prstGeom>
            <a:solidFill>
              <a:schemeClr val="accent1"/>
            </a:solidFill>
            <a:ln w="57150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5123" name="Line 51"/>
            <p:cNvSpPr>
              <a:spLocks noChangeShapeType="1"/>
            </p:cNvSpPr>
            <p:nvPr/>
          </p:nvSpPr>
          <p:spPr bwMode="auto">
            <a:xfrm flipH="1">
              <a:off x="1156" y="1570"/>
              <a:ext cx="454" cy="0"/>
            </a:xfrm>
            <a:prstGeom prst="line">
              <a:avLst/>
            </a:prstGeom>
            <a:noFill/>
            <a:ln w="38100">
              <a:solidFill>
                <a:srgbClr val="99FF33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5124" name="Arc 52"/>
            <p:cNvSpPr>
              <a:spLocks/>
            </p:cNvSpPr>
            <p:nvPr/>
          </p:nvSpPr>
          <p:spPr bwMode="auto">
            <a:xfrm flipH="1" flipV="1">
              <a:off x="1156" y="1344"/>
              <a:ext cx="454" cy="1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99FF33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5125" name="Arc 53"/>
            <p:cNvSpPr>
              <a:spLocks/>
            </p:cNvSpPr>
            <p:nvPr/>
          </p:nvSpPr>
          <p:spPr bwMode="auto">
            <a:xfrm flipH="1">
              <a:off x="1156" y="1661"/>
              <a:ext cx="454" cy="18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99FF33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5126" name="Rectangle 54"/>
            <p:cNvSpPr>
              <a:spLocks noChangeArrowheads="1"/>
            </p:cNvSpPr>
            <p:nvPr/>
          </p:nvSpPr>
          <p:spPr bwMode="auto">
            <a:xfrm>
              <a:off x="1655" y="1410"/>
              <a:ext cx="279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3200" b="0" i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N</a:t>
              </a:r>
            </a:p>
          </p:txBody>
        </p:sp>
        <p:sp>
          <p:nvSpPr>
            <p:cNvPr id="515127" name="Rectangle 55"/>
            <p:cNvSpPr>
              <a:spLocks noChangeArrowheads="1"/>
            </p:cNvSpPr>
            <p:nvPr/>
          </p:nvSpPr>
          <p:spPr bwMode="auto">
            <a:xfrm>
              <a:off x="2064" y="1410"/>
              <a:ext cx="279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3200" b="0" i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S</a:t>
              </a:r>
            </a:p>
          </p:txBody>
        </p:sp>
      </p:grpSp>
      <p:grpSp>
        <p:nvGrpSpPr>
          <p:cNvPr id="51229" name="Group 56"/>
          <p:cNvGrpSpPr>
            <a:grpSpLocks/>
          </p:cNvGrpSpPr>
          <p:nvPr/>
        </p:nvGrpSpPr>
        <p:grpSpPr bwMode="auto">
          <a:xfrm>
            <a:off x="1525588" y="4799013"/>
            <a:ext cx="381000" cy="935037"/>
            <a:chOff x="2608" y="1752"/>
            <a:chExt cx="421" cy="589"/>
          </a:xfrm>
        </p:grpSpPr>
        <p:sp>
          <p:nvSpPr>
            <p:cNvPr id="515129" name="Line 57"/>
            <p:cNvSpPr>
              <a:spLocks noChangeShapeType="1"/>
            </p:cNvSpPr>
            <p:nvPr/>
          </p:nvSpPr>
          <p:spPr bwMode="auto">
            <a:xfrm flipH="1">
              <a:off x="2608" y="2019"/>
              <a:ext cx="421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5130" name="Arc 58"/>
            <p:cNvSpPr>
              <a:spLocks/>
            </p:cNvSpPr>
            <p:nvPr/>
          </p:nvSpPr>
          <p:spPr bwMode="auto">
            <a:xfrm flipH="1" flipV="1">
              <a:off x="2608" y="1752"/>
              <a:ext cx="421" cy="16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5131" name="Arc 59"/>
            <p:cNvSpPr>
              <a:spLocks/>
            </p:cNvSpPr>
            <p:nvPr/>
          </p:nvSpPr>
          <p:spPr bwMode="auto">
            <a:xfrm flipH="1">
              <a:off x="2608" y="2127"/>
              <a:ext cx="421" cy="21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</p:grpSp>
      <p:sp>
        <p:nvSpPr>
          <p:cNvPr id="515132" name="Rectangle 60"/>
          <p:cNvSpPr>
            <a:spLocks noChangeArrowheads="1"/>
          </p:cNvSpPr>
          <p:nvPr/>
        </p:nvSpPr>
        <p:spPr bwMode="auto">
          <a:xfrm>
            <a:off x="5207000" y="4870450"/>
            <a:ext cx="44291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pt-BR" sz="3200" b="0" i="0">
                <a:solidFill>
                  <a:srgbClr val="F1252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</a:t>
            </a:r>
          </a:p>
        </p:txBody>
      </p:sp>
      <p:sp>
        <p:nvSpPr>
          <p:cNvPr id="515133" name="Oval 61"/>
          <p:cNvSpPr>
            <a:spLocks noChangeArrowheads="1"/>
          </p:cNvSpPr>
          <p:nvPr/>
        </p:nvSpPr>
        <p:spPr bwMode="auto">
          <a:xfrm>
            <a:off x="5503863" y="4365625"/>
            <a:ext cx="792162" cy="1655763"/>
          </a:xfrm>
          <a:prstGeom prst="ellips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5134" name="Rectangle 62"/>
          <p:cNvSpPr>
            <a:spLocks noChangeArrowheads="1"/>
          </p:cNvSpPr>
          <p:nvPr/>
        </p:nvSpPr>
        <p:spPr bwMode="auto">
          <a:xfrm rot="5400000">
            <a:off x="5828506" y="6274594"/>
            <a:ext cx="71438" cy="863600"/>
          </a:xfrm>
          <a:prstGeom prst="rect">
            <a:avLst/>
          </a:prstGeom>
          <a:noFill/>
          <a:ln w="38100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5135" name="Line 63"/>
          <p:cNvSpPr>
            <a:spLocks noChangeShapeType="1"/>
          </p:cNvSpPr>
          <p:nvPr/>
        </p:nvSpPr>
        <p:spPr bwMode="auto">
          <a:xfrm flipV="1">
            <a:off x="5935663" y="6021388"/>
            <a:ext cx="0" cy="5762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5136" name="Arc 64"/>
          <p:cNvSpPr>
            <a:spLocks/>
          </p:cNvSpPr>
          <p:nvPr/>
        </p:nvSpPr>
        <p:spPr bwMode="auto">
          <a:xfrm>
            <a:off x="5862638" y="4365625"/>
            <a:ext cx="430212" cy="1655763"/>
          </a:xfrm>
          <a:custGeom>
            <a:avLst/>
            <a:gdLst>
              <a:gd name="G0" fmla="+- 5893 0 0"/>
              <a:gd name="G1" fmla="+- 21600 0 0"/>
              <a:gd name="G2" fmla="+- 21600 0 0"/>
              <a:gd name="T0" fmla="*/ 0 w 27493"/>
              <a:gd name="T1" fmla="*/ 819 h 43200"/>
              <a:gd name="T2" fmla="*/ 628 w 27493"/>
              <a:gd name="T3" fmla="*/ 42548 h 43200"/>
              <a:gd name="T4" fmla="*/ 5893 w 27493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493" h="43200" fill="none" extrusionOk="0">
                <a:moveTo>
                  <a:pt x="0" y="819"/>
                </a:moveTo>
                <a:cubicBezTo>
                  <a:pt x="1917" y="275"/>
                  <a:pt x="3900" y="-1"/>
                  <a:pt x="5893" y="0"/>
                </a:cubicBezTo>
                <a:cubicBezTo>
                  <a:pt x="17822" y="0"/>
                  <a:pt x="27493" y="9670"/>
                  <a:pt x="27493" y="21600"/>
                </a:cubicBezTo>
                <a:cubicBezTo>
                  <a:pt x="27493" y="33529"/>
                  <a:pt x="17822" y="43200"/>
                  <a:pt x="5893" y="43200"/>
                </a:cubicBezTo>
                <a:cubicBezTo>
                  <a:pt x="4117" y="43200"/>
                  <a:pt x="2349" y="42981"/>
                  <a:pt x="627" y="42548"/>
                </a:cubicBezTo>
              </a:path>
              <a:path w="27493" h="43200" stroke="0" extrusionOk="0">
                <a:moveTo>
                  <a:pt x="0" y="819"/>
                </a:moveTo>
                <a:cubicBezTo>
                  <a:pt x="1917" y="275"/>
                  <a:pt x="3900" y="-1"/>
                  <a:pt x="5893" y="0"/>
                </a:cubicBezTo>
                <a:cubicBezTo>
                  <a:pt x="17822" y="0"/>
                  <a:pt x="27493" y="9670"/>
                  <a:pt x="27493" y="21600"/>
                </a:cubicBezTo>
                <a:cubicBezTo>
                  <a:pt x="27493" y="33529"/>
                  <a:pt x="17822" y="43200"/>
                  <a:pt x="5893" y="43200"/>
                </a:cubicBezTo>
                <a:cubicBezTo>
                  <a:pt x="4117" y="43200"/>
                  <a:pt x="2349" y="42981"/>
                  <a:pt x="627" y="42548"/>
                </a:cubicBezTo>
                <a:lnTo>
                  <a:pt x="5893" y="21600"/>
                </a:lnTo>
                <a:close/>
              </a:path>
            </a:pathLst>
          </a:custGeom>
          <a:noFill/>
          <a:ln w="57150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5137" name="Line 65"/>
          <p:cNvSpPr>
            <a:spLocks noChangeShapeType="1"/>
          </p:cNvSpPr>
          <p:nvPr/>
        </p:nvSpPr>
        <p:spPr bwMode="auto">
          <a:xfrm>
            <a:off x="5505450" y="4941888"/>
            <a:ext cx="0" cy="503237"/>
          </a:xfrm>
          <a:prstGeom prst="line">
            <a:avLst/>
          </a:prstGeom>
          <a:noFill/>
          <a:ln w="76200">
            <a:solidFill>
              <a:srgbClr val="F12525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grpSp>
        <p:nvGrpSpPr>
          <p:cNvPr id="51236" name="Group 66"/>
          <p:cNvGrpSpPr>
            <a:grpSpLocks/>
          </p:cNvGrpSpPr>
          <p:nvPr/>
        </p:nvGrpSpPr>
        <p:grpSpPr bwMode="auto">
          <a:xfrm>
            <a:off x="6010275" y="4727575"/>
            <a:ext cx="2017713" cy="992188"/>
            <a:chOff x="3923" y="1525"/>
            <a:chExt cx="1271" cy="625"/>
          </a:xfrm>
        </p:grpSpPr>
        <p:sp>
          <p:nvSpPr>
            <p:cNvPr id="515139" name="Rectangle 67"/>
            <p:cNvSpPr>
              <a:spLocks noChangeArrowheads="1"/>
            </p:cNvSpPr>
            <p:nvPr/>
          </p:nvSpPr>
          <p:spPr bwMode="auto">
            <a:xfrm>
              <a:off x="4376" y="1752"/>
              <a:ext cx="409" cy="227"/>
            </a:xfrm>
            <a:prstGeom prst="rect">
              <a:avLst/>
            </a:prstGeom>
            <a:solidFill>
              <a:schemeClr val="accent1"/>
            </a:solidFill>
            <a:ln w="57150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5140" name="Line 68"/>
            <p:cNvSpPr>
              <a:spLocks noChangeShapeType="1"/>
            </p:cNvSpPr>
            <p:nvPr/>
          </p:nvSpPr>
          <p:spPr bwMode="auto">
            <a:xfrm flipH="1">
              <a:off x="3923" y="1842"/>
              <a:ext cx="454" cy="0"/>
            </a:xfrm>
            <a:prstGeom prst="line">
              <a:avLst/>
            </a:prstGeom>
            <a:noFill/>
            <a:ln w="38100">
              <a:solidFill>
                <a:srgbClr val="99FF33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5141" name="Arc 69"/>
            <p:cNvSpPr>
              <a:spLocks/>
            </p:cNvSpPr>
            <p:nvPr/>
          </p:nvSpPr>
          <p:spPr bwMode="auto">
            <a:xfrm flipH="1" flipV="1">
              <a:off x="3933" y="1525"/>
              <a:ext cx="444" cy="22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133"/>
                <a:gd name="T1" fmla="*/ 0 h 21600"/>
                <a:gd name="T2" fmla="*/ 21133 w 21133"/>
                <a:gd name="T3" fmla="*/ 17135 h 21600"/>
                <a:gd name="T4" fmla="*/ 0 w 2113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33" h="21600" fill="none" extrusionOk="0">
                  <a:moveTo>
                    <a:pt x="-1" y="0"/>
                  </a:moveTo>
                  <a:cubicBezTo>
                    <a:pt x="10208" y="0"/>
                    <a:pt x="19023" y="7146"/>
                    <a:pt x="21133" y="17134"/>
                  </a:cubicBezTo>
                </a:path>
                <a:path w="21133" h="21600" stroke="0" extrusionOk="0">
                  <a:moveTo>
                    <a:pt x="-1" y="0"/>
                  </a:moveTo>
                  <a:cubicBezTo>
                    <a:pt x="10208" y="0"/>
                    <a:pt x="19023" y="7146"/>
                    <a:pt x="21133" y="1713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99FF33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5142" name="Arc 70"/>
            <p:cNvSpPr>
              <a:spLocks/>
            </p:cNvSpPr>
            <p:nvPr/>
          </p:nvSpPr>
          <p:spPr bwMode="auto">
            <a:xfrm flipH="1">
              <a:off x="3931" y="1934"/>
              <a:ext cx="44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170"/>
                <a:gd name="T1" fmla="*/ 0 h 21600"/>
                <a:gd name="T2" fmla="*/ 21170 w 21170"/>
                <a:gd name="T3" fmla="*/ 17313 h 21600"/>
                <a:gd name="T4" fmla="*/ 0 w 2117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70" h="21600" fill="none" extrusionOk="0">
                  <a:moveTo>
                    <a:pt x="-1" y="0"/>
                  </a:moveTo>
                  <a:cubicBezTo>
                    <a:pt x="10276" y="0"/>
                    <a:pt x="19130" y="7240"/>
                    <a:pt x="21170" y="17312"/>
                  </a:cubicBezTo>
                </a:path>
                <a:path w="21170" h="21600" stroke="0" extrusionOk="0">
                  <a:moveTo>
                    <a:pt x="-1" y="0"/>
                  </a:moveTo>
                  <a:cubicBezTo>
                    <a:pt x="10276" y="0"/>
                    <a:pt x="19130" y="7240"/>
                    <a:pt x="21170" y="1731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99FF33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5143" name="Rectangle 71"/>
            <p:cNvSpPr>
              <a:spLocks noChangeArrowheads="1"/>
            </p:cNvSpPr>
            <p:nvPr/>
          </p:nvSpPr>
          <p:spPr bwMode="auto">
            <a:xfrm>
              <a:off x="4422" y="1682"/>
              <a:ext cx="279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3200" b="0" i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S</a:t>
              </a:r>
            </a:p>
          </p:txBody>
        </p:sp>
        <p:sp>
          <p:nvSpPr>
            <p:cNvPr id="515144" name="Rectangle 72"/>
            <p:cNvSpPr>
              <a:spLocks noChangeArrowheads="1"/>
            </p:cNvSpPr>
            <p:nvPr/>
          </p:nvSpPr>
          <p:spPr bwMode="auto">
            <a:xfrm>
              <a:off x="4785" y="1752"/>
              <a:ext cx="409" cy="227"/>
            </a:xfrm>
            <a:prstGeom prst="rect">
              <a:avLst/>
            </a:prstGeom>
            <a:solidFill>
              <a:srgbClr val="F12525"/>
            </a:solidFill>
            <a:ln w="57150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12525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5145" name="Rectangle 73"/>
            <p:cNvSpPr>
              <a:spLocks noChangeArrowheads="1"/>
            </p:cNvSpPr>
            <p:nvPr/>
          </p:nvSpPr>
          <p:spPr bwMode="auto">
            <a:xfrm>
              <a:off x="4830" y="1683"/>
              <a:ext cx="279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pt-BR" sz="3200" b="0" i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N</a:t>
              </a:r>
            </a:p>
          </p:txBody>
        </p:sp>
      </p:grpSp>
      <p:grpSp>
        <p:nvGrpSpPr>
          <p:cNvPr id="51237" name="Group 74"/>
          <p:cNvGrpSpPr>
            <a:grpSpLocks/>
          </p:cNvGrpSpPr>
          <p:nvPr/>
        </p:nvGrpSpPr>
        <p:grpSpPr bwMode="auto">
          <a:xfrm rot="10800000">
            <a:off x="5578475" y="4725988"/>
            <a:ext cx="360363" cy="992187"/>
            <a:chOff x="4059" y="1661"/>
            <a:chExt cx="454" cy="625"/>
          </a:xfrm>
        </p:grpSpPr>
        <p:sp>
          <p:nvSpPr>
            <p:cNvPr id="515147" name="Line 75"/>
            <p:cNvSpPr>
              <a:spLocks noChangeShapeType="1"/>
            </p:cNvSpPr>
            <p:nvPr/>
          </p:nvSpPr>
          <p:spPr bwMode="auto">
            <a:xfrm flipH="1">
              <a:off x="4081" y="1967"/>
              <a:ext cx="454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5148" name="Arc 76"/>
            <p:cNvSpPr>
              <a:spLocks/>
            </p:cNvSpPr>
            <p:nvPr/>
          </p:nvSpPr>
          <p:spPr bwMode="auto">
            <a:xfrm flipH="1" flipV="1">
              <a:off x="4069" y="1661"/>
              <a:ext cx="444" cy="22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133"/>
                <a:gd name="T1" fmla="*/ 0 h 21600"/>
                <a:gd name="T2" fmla="*/ 21133 w 21133"/>
                <a:gd name="T3" fmla="*/ 17135 h 21600"/>
                <a:gd name="T4" fmla="*/ 0 w 2113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33" h="21600" fill="none" extrusionOk="0">
                  <a:moveTo>
                    <a:pt x="-1" y="0"/>
                  </a:moveTo>
                  <a:cubicBezTo>
                    <a:pt x="10208" y="0"/>
                    <a:pt x="19023" y="7146"/>
                    <a:pt x="21133" y="17134"/>
                  </a:cubicBezTo>
                </a:path>
                <a:path w="21133" h="21600" stroke="0" extrusionOk="0">
                  <a:moveTo>
                    <a:pt x="-1" y="0"/>
                  </a:moveTo>
                  <a:cubicBezTo>
                    <a:pt x="10208" y="0"/>
                    <a:pt x="19023" y="7146"/>
                    <a:pt x="21133" y="1713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515149" name="Arc 77"/>
            <p:cNvSpPr>
              <a:spLocks/>
            </p:cNvSpPr>
            <p:nvPr/>
          </p:nvSpPr>
          <p:spPr bwMode="auto">
            <a:xfrm flipH="1">
              <a:off x="4089" y="2059"/>
              <a:ext cx="446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170"/>
                <a:gd name="T1" fmla="*/ 0 h 21600"/>
                <a:gd name="T2" fmla="*/ 21170 w 21170"/>
                <a:gd name="T3" fmla="*/ 17313 h 21600"/>
                <a:gd name="T4" fmla="*/ 0 w 2117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70" h="21600" fill="none" extrusionOk="0">
                  <a:moveTo>
                    <a:pt x="-1" y="0"/>
                  </a:moveTo>
                  <a:cubicBezTo>
                    <a:pt x="10276" y="0"/>
                    <a:pt x="19130" y="7240"/>
                    <a:pt x="21170" y="17312"/>
                  </a:cubicBezTo>
                </a:path>
                <a:path w="21170" h="21600" stroke="0" extrusionOk="0">
                  <a:moveTo>
                    <a:pt x="-1" y="0"/>
                  </a:moveTo>
                  <a:cubicBezTo>
                    <a:pt x="10276" y="0"/>
                    <a:pt x="19130" y="7240"/>
                    <a:pt x="21170" y="1731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</p:grpSp>
      <p:sp>
        <p:nvSpPr>
          <p:cNvPr id="515150" name="Line 78"/>
          <p:cNvSpPr>
            <a:spLocks noChangeShapeType="1"/>
          </p:cNvSpPr>
          <p:nvPr/>
        </p:nvSpPr>
        <p:spPr bwMode="auto">
          <a:xfrm flipH="1" flipV="1">
            <a:off x="2916238" y="1700213"/>
            <a:ext cx="7191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5151" name="Line 79"/>
          <p:cNvSpPr>
            <a:spLocks noChangeShapeType="1"/>
          </p:cNvSpPr>
          <p:nvPr/>
        </p:nvSpPr>
        <p:spPr bwMode="auto">
          <a:xfrm flipV="1">
            <a:off x="3057525" y="4797425"/>
            <a:ext cx="7937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5152" name="Line 80"/>
          <p:cNvSpPr>
            <a:spLocks noChangeShapeType="1"/>
          </p:cNvSpPr>
          <p:nvPr/>
        </p:nvSpPr>
        <p:spPr bwMode="auto">
          <a:xfrm flipV="1">
            <a:off x="7164388" y="4797425"/>
            <a:ext cx="720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5153" name="Line 81"/>
          <p:cNvSpPr>
            <a:spLocks noChangeShapeType="1"/>
          </p:cNvSpPr>
          <p:nvPr/>
        </p:nvSpPr>
        <p:spPr bwMode="auto">
          <a:xfrm flipH="1" flipV="1">
            <a:off x="7019925" y="1773238"/>
            <a:ext cx="7191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5154" name="Rectangle 82"/>
          <p:cNvSpPr>
            <a:spLocks noChangeArrowheads="1"/>
          </p:cNvSpPr>
          <p:nvPr/>
        </p:nvSpPr>
        <p:spPr bwMode="auto">
          <a:xfrm rot="5400000">
            <a:off x="-1115219" y="5164932"/>
            <a:ext cx="2808287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pt-BR" sz="3200" b="0" i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Afastamento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107950" y="411163"/>
            <a:ext cx="919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3600">
                <a:solidFill>
                  <a:srgbClr val="FF0000"/>
                </a:solidFill>
              </a:rPr>
              <a:t>Lei de Faraday – Newmann e Lei de Lenz</a:t>
            </a:r>
            <a:r>
              <a:rPr lang="pt-BR" altLang="pt-BR" sz="3600" i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52227" name="Picture 3" descr="2006-01-06_10-18-16-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341438"/>
            <a:ext cx="6300787" cy="384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8148" name="Rectangle 4"/>
          <p:cNvSpPr>
            <a:spLocks noChangeArrowheads="1"/>
          </p:cNvSpPr>
          <p:nvPr/>
        </p:nvSpPr>
        <p:spPr bwMode="auto">
          <a:xfrm>
            <a:off x="2339975" y="5589588"/>
            <a:ext cx="3095625" cy="914400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l-GR" sz="5400" i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ε</a:t>
            </a:r>
            <a:r>
              <a:rPr lang="pt-BR" sz="4800" i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= B.L.v</a:t>
            </a:r>
          </a:p>
        </p:txBody>
      </p:sp>
      <p:sp>
        <p:nvSpPr>
          <p:cNvPr id="518149" name="Rectangle 5"/>
          <p:cNvSpPr>
            <a:spLocks noChangeArrowheads="1"/>
          </p:cNvSpPr>
          <p:nvPr/>
        </p:nvSpPr>
        <p:spPr bwMode="auto">
          <a:xfrm>
            <a:off x="1979613" y="5589588"/>
            <a:ext cx="3455987" cy="981075"/>
          </a:xfrm>
          <a:prstGeom prst="rect">
            <a:avLst/>
          </a:prstGeom>
          <a:noFill/>
          <a:ln w="762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8150" name="Rectangle 6"/>
          <p:cNvSpPr>
            <a:spLocks noChangeArrowheads="1"/>
          </p:cNvSpPr>
          <p:nvPr/>
        </p:nvSpPr>
        <p:spPr bwMode="auto">
          <a:xfrm>
            <a:off x="6300788" y="2195513"/>
            <a:ext cx="2808287" cy="2528887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3200" i="0">
                <a:solidFill>
                  <a:srgbClr val="DCEA2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O sentido da corrente é determinado pela regra do tapa.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1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148" grpId="0"/>
      <p:bldP spid="518149" grpId="0" animBg="1"/>
      <p:bldP spid="518150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15888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pt-BR" b="1" i="1" smtClean="0">
                <a:solidFill>
                  <a:srgbClr val="F12525"/>
                </a:solidFill>
              </a:rPr>
              <a:t>Transformador</a:t>
            </a:r>
          </a:p>
        </p:txBody>
      </p:sp>
      <p:sp>
        <p:nvSpPr>
          <p:cNvPr id="520195" name="Rectangle 3"/>
          <p:cNvSpPr>
            <a:spLocks noChangeArrowheads="1"/>
          </p:cNvSpPr>
          <p:nvPr/>
        </p:nvSpPr>
        <p:spPr bwMode="auto">
          <a:xfrm>
            <a:off x="34925" y="5084763"/>
            <a:ext cx="259238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b="0" i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Transforma 220V da rede em 3,6V da bateria do celular</a:t>
            </a:r>
          </a:p>
        </p:txBody>
      </p:sp>
      <p:sp>
        <p:nvSpPr>
          <p:cNvPr id="520196" name="Rectangle 4"/>
          <p:cNvSpPr>
            <a:spLocks noChangeArrowheads="1"/>
          </p:cNvSpPr>
          <p:nvPr/>
        </p:nvSpPr>
        <p:spPr bwMode="auto">
          <a:xfrm>
            <a:off x="611188" y="1125538"/>
            <a:ext cx="8532812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pt-BR" sz="2800" b="0" i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É um conjunto de condutores (duas bobinas) na qual uma induz fluxo na outra permitindo o surgimento de uma fem induzida de valor diferente da original. </a:t>
            </a:r>
          </a:p>
        </p:txBody>
      </p:sp>
      <p:sp>
        <p:nvSpPr>
          <p:cNvPr id="520197" name="Rectangle 5"/>
          <p:cNvSpPr>
            <a:spLocks noChangeArrowheads="1"/>
          </p:cNvSpPr>
          <p:nvPr/>
        </p:nvSpPr>
        <p:spPr bwMode="auto">
          <a:xfrm>
            <a:off x="2843213" y="4437063"/>
            <a:ext cx="187325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b="0" i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Transforma 13.800V para 220V nas redes urbanas</a:t>
            </a:r>
          </a:p>
        </p:txBody>
      </p:sp>
      <p:sp>
        <p:nvSpPr>
          <p:cNvPr id="520198" name="Rectangle 6"/>
          <p:cNvSpPr>
            <a:spLocks noChangeArrowheads="1"/>
          </p:cNvSpPr>
          <p:nvPr/>
        </p:nvSpPr>
        <p:spPr bwMode="auto">
          <a:xfrm>
            <a:off x="6300788" y="5084763"/>
            <a:ext cx="2447925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b="0" i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Transforma 110V em 220V em tomadas de uso residencial</a:t>
            </a:r>
          </a:p>
        </p:txBody>
      </p:sp>
      <p:pic>
        <p:nvPicPr>
          <p:cNvPr id="520199" name="Picture 7" descr="carregador_sim_i205T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924175"/>
            <a:ext cx="2265363" cy="220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200" name="Picture 8" descr="transformad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636838"/>
            <a:ext cx="2519363" cy="188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201" name="Picture 9" descr="JTM45OUT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2708275"/>
            <a:ext cx="223202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202" name="Picture 10" descr="TRANSFORMADOR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365625"/>
            <a:ext cx="1296987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20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20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20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20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20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20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20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195" grpId="0"/>
      <p:bldP spid="520197" grpId="0"/>
      <p:bldP spid="5201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t-BR" sz="4000" b="1" smtClean="0">
                <a:solidFill>
                  <a:srgbClr val="FFFD13"/>
                </a:solidFill>
              </a:rPr>
              <a:t>VETOR CAMPO MAGNÉTICO OU VETOR INDUÇÃO MAGNÉTICA</a:t>
            </a:r>
          </a:p>
        </p:txBody>
      </p:sp>
      <p:sp>
        <p:nvSpPr>
          <p:cNvPr id="475139" name="Rectangle 3"/>
          <p:cNvSpPr>
            <a:spLocks noChangeArrowheads="1"/>
          </p:cNvSpPr>
          <p:nvPr/>
        </p:nvSpPr>
        <p:spPr bwMode="auto">
          <a:xfrm>
            <a:off x="539750" y="1965325"/>
            <a:ext cx="8064500" cy="946150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pt-BR" sz="2800" b="0" i="0">
                <a:latin typeface="Arial" pitchFamily="34" charset="0"/>
              </a:rPr>
              <a:t>São as características da região próxima de um ímã que lhe permite atrair ou repelir outros imãs.</a:t>
            </a:r>
            <a:r>
              <a:rPr lang="pt-BR" sz="2800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</a:p>
        </p:txBody>
      </p:sp>
      <p:sp>
        <p:nvSpPr>
          <p:cNvPr id="475140" name="Rectangle 4"/>
          <p:cNvSpPr>
            <a:spLocks noChangeArrowheads="1"/>
          </p:cNvSpPr>
          <p:nvPr/>
        </p:nvSpPr>
        <p:spPr bwMode="auto">
          <a:xfrm>
            <a:off x="468313" y="3192463"/>
            <a:ext cx="3311525" cy="3508375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pt-BR" sz="2800" b="0" i="0">
                <a:latin typeface="Arial" pitchFamily="34" charset="0"/>
              </a:rPr>
              <a:t>Para representar o campo magnético ou indução magnética utilizam-se as linhas de indução ou linhas do campo magnético</a:t>
            </a:r>
            <a:r>
              <a:rPr lang="pt-BR" sz="2800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</a:p>
        </p:txBody>
      </p:sp>
      <p:pic>
        <p:nvPicPr>
          <p:cNvPr id="475141" name="Picture 5" descr="2006-01-06_09-51-28-4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3141663"/>
            <a:ext cx="4897438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47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47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39" grpId="0"/>
      <p:bldP spid="47514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15888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pt-BR" b="1" i="1" smtClean="0">
                <a:solidFill>
                  <a:srgbClr val="F12525"/>
                </a:solidFill>
              </a:rPr>
              <a:t>Transformador</a:t>
            </a:r>
          </a:p>
        </p:txBody>
      </p:sp>
      <p:sp>
        <p:nvSpPr>
          <p:cNvPr id="522243" name="Rectangle 3"/>
          <p:cNvSpPr>
            <a:spLocks noChangeArrowheads="1"/>
          </p:cNvSpPr>
          <p:nvPr/>
        </p:nvSpPr>
        <p:spPr bwMode="auto">
          <a:xfrm>
            <a:off x="827088" y="1341438"/>
            <a:ext cx="259238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40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Equações</a:t>
            </a:r>
          </a:p>
        </p:txBody>
      </p:sp>
      <p:sp>
        <p:nvSpPr>
          <p:cNvPr id="522244" name="Rectangle 4"/>
          <p:cNvSpPr>
            <a:spLocks noChangeArrowheads="1"/>
          </p:cNvSpPr>
          <p:nvPr/>
        </p:nvSpPr>
        <p:spPr bwMode="auto">
          <a:xfrm>
            <a:off x="684213" y="5445125"/>
            <a:ext cx="80645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4000" b="0" i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Transformador só funciona com corrente alternada</a:t>
            </a:r>
          </a:p>
        </p:txBody>
      </p:sp>
      <p:pic>
        <p:nvPicPr>
          <p:cNvPr id="18439" name="Picture 5" descr="TRANSFORMADOR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196975"/>
            <a:ext cx="3932237" cy="388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46" name="Rectangle 6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522247" name="Object 7"/>
          <p:cNvGraphicFramePr>
            <a:graphicFrameLocks noChangeAspect="1"/>
          </p:cNvGraphicFramePr>
          <p:nvPr/>
        </p:nvGraphicFramePr>
        <p:xfrm>
          <a:off x="2195513" y="2205038"/>
          <a:ext cx="1944687" cy="136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Equação" r:id="rId6" imgW="596900" imgH="431800" progId="Equation.3">
                  <p:embed/>
                </p:oleObj>
              </mc:Choice>
              <mc:Fallback>
                <p:oleObj name="Equação" r:id="rId6" imgW="596900" imgH="431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2205038"/>
                        <a:ext cx="1944687" cy="136683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762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248" name="Rectangle 8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522249" name="Object 9"/>
          <p:cNvGraphicFramePr>
            <a:graphicFrameLocks noChangeAspect="1"/>
          </p:cNvGraphicFramePr>
          <p:nvPr/>
        </p:nvGraphicFramePr>
        <p:xfrm>
          <a:off x="2195513" y="4149725"/>
          <a:ext cx="2051050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Equação" r:id="rId8" imgW="698197" imgH="215806" progId="Equation.3">
                  <p:embed/>
                </p:oleObj>
              </mc:Choice>
              <mc:Fallback>
                <p:oleObj name="Equação" r:id="rId8" imgW="698197" imgH="215806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4149725"/>
                        <a:ext cx="2051050" cy="64611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762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22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522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43" grpId="0"/>
      <p:bldP spid="52224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pt-BR" smtClean="0">
                <a:solidFill>
                  <a:srgbClr val="F12525"/>
                </a:solidFill>
              </a:rPr>
              <a:t>Transformador</a:t>
            </a:r>
          </a:p>
        </p:txBody>
      </p:sp>
      <p:pic>
        <p:nvPicPr>
          <p:cNvPr id="54275" name="Picture 3" descr="figuras 3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628775"/>
            <a:ext cx="5256213" cy="315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4292" name="Line 4"/>
          <p:cNvSpPr>
            <a:spLocks noChangeShapeType="1"/>
          </p:cNvSpPr>
          <p:nvPr/>
        </p:nvSpPr>
        <p:spPr bwMode="auto">
          <a:xfrm flipV="1">
            <a:off x="3059113" y="4652963"/>
            <a:ext cx="1152525" cy="7921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24293" name="Rectangle 5"/>
          <p:cNvSpPr>
            <a:spLocks noChangeArrowheads="1"/>
          </p:cNvSpPr>
          <p:nvPr/>
        </p:nvSpPr>
        <p:spPr bwMode="auto">
          <a:xfrm>
            <a:off x="1116013" y="5518150"/>
            <a:ext cx="33845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b="0" i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Linha de campo magnético variável em sentido</a:t>
            </a:r>
          </a:p>
        </p:txBody>
      </p:sp>
      <p:sp>
        <p:nvSpPr>
          <p:cNvPr id="524294" name="Rectangle 6"/>
          <p:cNvSpPr>
            <a:spLocks noChangeArrowheads="1"/>
          </p:cNvSpPr>
          <p:nvPr/>
        </p:nvSpPr>
        <p:spPr bwMode="auto">
          <a:xfrm>
            <a:off x="250825" y="2205038"/>
            <a:ext cx="187325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pt-BR" sz="2800" b="0" i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Primário</a:t>
            </a:r>
            <a:br>
              <a:rPr lang="pt-BR" sz="2800" b="0" i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</a:br>
            <a:r>
              <a:rPr lang="pt-BR" b="0" i="0">
                <a:solidFill>
                  <a:srgbClr val="0708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U=110V</a:t>
            </a:r>
            <a:br>
              <a:rPr lang="pt-BR" b="0" i="0">
                <a:solidFill>
                  <a:srgbClr val="0708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pt-BR" b="0" i="0">
                <a:solidFill>
                  <a:srgbClr val="0708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N=9voltas</a:t>
            </a:r>
            <a:br>
              <a:rPr lang="pt-BR" b="0" i="0">
                <a:solidFill>
                  <a:srgbClr val="0708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pt-BR" b="0" i="0">
                <a:solidFill>
                  <a:srgbClr val="0708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i=2A(~)</a:t>
            </a:r>
            <a:br>
              <a:rPr lang="pt-BR" b="0" i="0">
                <a:solidFill>
                  <a:srgbClr val="0708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pt-BR" b="0" i="0">
                <a:solidFill>
                  <a:srgbClr val="0708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P=220W</a:t>
            </a:r>
            <a:br>
              <a:rPr lang="pt-BR" b="0" i="0">
                <a:solidFill>
                  <a:srgbClr val="0708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pt-BR" b="0" i="0">
                <a:solidFill>
                  <a:srgbClr val="0708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f=60Hz</a:t>
            </a:r>
          </a:p>
        </p:txBody>
      </p:sp>
      <p:sp>
        <p:nvSpPr>
          <p:cNvPr id="524295" name="Rectangle 7"/>
          <p:cNvSpPr>
            <a:spLocks noChangeArrowheads="1"/>
          </p:cNvSpPr>
          <p:nvPr/>
        </p:nvSpPr>
        <p:spPr bwMode="auto">
          <a:xfrm>
            <a:off x="6372225" y="5084763"/>
            <a:ext cx="216058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pt-BR" b="0" i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Núcleo de chapas de ferro doce</a:t>
            </a:r>
          </a:p>
        </p:txBody>
      </p:sp>
      <p:sp>
        <p:nvSpPr>
          <p:cNvPr id="524296" name="Rectangle 8"/>
          <p:cNvSpPr>
            <a:spLocks noChangeArrowheads="1"/>
          </p:cNvSpPr>
          <p:nvPr/>
        </p:nvSpPr>
        <p:spPr bwMode="auto">
          <a:xfrm>
            <a:off x="7056438" y="1989138"/>
            <a:ext cx="2339975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pt-BR" sz="2800" b="0" i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Secundário</a:t>
            </a:r>
            <a:br>
              <a:rPr lang="pt-BR" sz="2800" b="0" i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</a:br>
            <a:r>
              <a:rPr lang="pt-BR" b="0" i="0">
                <a:solidFill>
                  <a:srgbClr val="0708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U=220V</a:t>
            </a:r>
            <a:br>
              <a:rPr lang="pt-BR" b="0" i="0">
                <a:solidFill>
                  <a:srgbClr val="0708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pt-BR" b="0" i="0">
                <a:solidFill>
                  <a:srgbClr val="0708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N=18voltas</a:t>
            </a:r>
            <a:br>
              <a:rPr lang="pt-BR" b="0" i="0">
                <a:solidFill>
                  <a:srgbClr val="0708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pt-BR" b="0" i="0">
                <a:solidFill>
                  <a:srgbClr val="0708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i=1A(~)</a:t>
            </a:r>
            <a:br>
              <a:rPr lang="pt-BR" b="0" i="0">
                <a:solidFill>
                  <a:srgbClr val="0708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pt-BR" b="0" i="0">
                <a:solidFill>
                  <a:srgbClr val="0708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P=220W</a:t>
            </a:r>
            <a:br>
              <a:rPr lang="pt-BR" b="0" i="0">
                <a:solidFill>
                  <a:srgbClr val="0708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</a:br>
            <a:r>
              <a:rPr lang="pt-BR" b="0" i="0">
                <a:solidFill>
                  <a:srgbClr val="0708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f=60Hz</a:t>
            </a:r>
          </a:p>
        </p:txBody>
      </p:sp>
      <p:sp>
        <p:nvSpPr>
          <p:cNvPr id="524297" name="Line 9"/>
          <p:cNvSpPr>
            <a:spLocks noChangeShapeType="1"/>
          </p:cNvSpPr>
          <p:nvPr/>
        </p:nvSpPr>
        <p:spPr bwMode="auto">
          <a:xfrm flipH="1" flipV="1">
            <a:off x="5940425" y="4508500"/>
            <a:ext cx="792163" cy="6492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4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294" grpId="0"/>
      <p:bldP spid="5242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925" y="1052513"/>
            <a:ext cx="9109075" cy="42052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pt-BR" sz="2800" smtClean="0"/>
              <a:t>Convencionalmente estas linhas saem do pólo norte do ímã e entram no pólo sul.</a:t>
            </a:r>
          </a:p>
          <a:p>
            <a:pPr eaLnBrk="1" hangingPunct="1">
              <a:lnSpc>
                <a:spcPct val="90000"/>
              </a:lnSpc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pt-BR" sz="2800" smtClean="0"/>
              <a:t>O vetor campo magnético é sempre tangente as linhas de campo magnético.</a:t>
            </a:r>
          </a:p>
          <a:p>
            <a:pPr eaLnBrk="1" hangingPunct="1">
              <a:lnSpc>
                <a:spcPct val="90000"/>
              </a:lnSpc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pt-BR" sz="2800" smtClean="0"/>
              <a:t>Quanto mais próximas as linhas de campo magnético, mais intenso o campo.</a:t>
            </a:r>
          </a:p>
          <a:p>
            <a:pPr eaLnBrk="1" hangingPunct="1">
              <a:lnSpc>
                <a:spcPct val="90000"/>
              </a:lnSpc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pt-BR" sz="2800" smtClean="0"/>
              <a:t>As linhas de campo magnético são sempre fechadas.</a:t>
            </a:r>
          </a:p>
          <a:p>
            <a:pPr eaLnBrk="1" hangingPunct="1">
              <a:lnSpc>
                <a:spcPct val="90000"/>
              </a:lnSpc>
              <a:buClr>
                <a:srgbClr val="CC0000"/>
              </a:buClr>
              <a:buFont typeface="Wingdings" pitchFamily="2" charset="2"/>
              <a:buChar char="ü"/>
              <a:defRPr/>
            </a:pPr>
            <a:r>
              <a:rPr lang="pt-BR" sz="2800" smtClean="0"/>
              <a:t>O campo magnético uniforme é representado por linhas de campo magnético paralelas e eqüidistantes. </a:t>
            </a:r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eaLnBrk="1" hangingPunct="1">
              <a:defRPr/>
            </a:pPr>
            <a:r>
              <a:rPr lang="pt-BR" sz="4000" b="1" smtClean="0">
                <a:solidFill>
                  <a:srgbClr val="FFFD13"/>
                </a:solidFill>
              </a:rPr>
              <a:t>Linhas de campo magnético</a:t>
            </a:r>
          </a:p>
        </p:txBody>
      </p:sp>
      <p:pic>
        <p:nvPicPr>
          <p:cNvPr id="26628" name="Picture 4" descr="2006-01-06_09-51-28-4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5016500"/>
            <a:ext cx="3600450" cy="172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477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477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0"/>
                                        <p:tgtEl>
                                          <p:spTgt spid="477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0"/>
                                        <p:tgtEl>
                                          <p:spTgt spid="477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0"/>
                                        <p:tgtEl>
                                          <p:spTgt spid="477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18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4000" b="1" smtClean="0">
                <a:solidFill>
                  <a:srgbClr val="FFFD13"/>
                </a:solidFill>
              </a:rPr>
              <a:t>Magnetismo Terrestre e suas linhas de indução magnética</a:t>
            </a:r>
          </a:p>
        </p:txBody>
      </p:sp>
      <p:sp>
        <p:nvSpPr>
          <p:cNvPr id="479235" name="Rectangle 3"/>
          <p:cNvSpPr>
            <a:spLocks noChangeArrowheads="1"/>
          </p:cNvSpPr>
          <p:nvPr/>
        </p:nvSpPr>
        <p:spPr bwMode="auto">
          <a:xfrm>
            <a:off x="468313" y="1844675"/>
            <a:ext cx="8675687" cy="457200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O magnetismo terrestre pode ser representado pelas figuras</a:t>
            </a:r>
          </a:p>
        </p:txBody>
      </p:sp>
      <p:pic>
        <p:nvPicPr>
          <p:cNvPr id="27652" name="Picture 4" descr="figuras 3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492375"/>
            <a:ext cx="3671887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5" descr="Figura ilustrativa do campo magnético terrest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492375"/>
            <a:ext cx="370522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9238" name="Rectangle 6"/>
          <p:cNvSpPr>
            <a:spLocks noChangeArrowheads="1"/>
          </p:cNvSpPr>
          <p:nvPr/>
        </p:nvSpPr>
        <p:spPr bwMode="auto">
          <a:xfrm>
            <a:off x="395288" y="5589588"/>
            <a:ext cx="8675687" cy="1187450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Observe que as linhas de campo magnético da terra estão saindo do pólo norte magnético e entrando no pólo sul magnético.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pt-BR" b="1" smtClean="0">
                <a:solidFill>
                  <a:srgbClr val="FFFD13"/>
                </a:solidFill>
              </a:rPr>
              <a:t>SUBSTÂNCIAS</a:t>
            </a:r>
            <a:endParaRPr lang="pt-BR" smtClean="0">
              <a:solidFill>
                <a:srgbClr val="FFFD13"/>
              </a:solidFill>
            </a:endParaRP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975" y="765175"/>
            <a:ext cx="9144000" cy="965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smtClean="0"/>
              <a:t>Quanto ao poder magnético existem três tipos básicos de substâncias </a:t>
            </a:r>
          </a:p>
        </p:txBody>
      </p:sp>
      <p:sp>
        <p:nvSpPr>
          <p:cNvPr id="481284" name="Rectangle 4"/>
          <p:cNvSpPr>
            <a:spLocks noChangeArrowheads="1"/>
          </p:cNvSpPr>
          <p:nvPr/>
        </p:nvSpPr>
        <p:spPr bwMode="auto">
          <a:xfrm>
            <a:off x="250825" y="2084388"/>
            <a:ext cx="8893175" cy="1800225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pt-BR" sz="2800" i="0">
                <a:solidFill>
                  <a:srgbClr val="F12525"/>
                </a:solidFill>
                <a:latin typeface="Arial" pitchFamily="34" charset="0"/>
              </a:rPr>
              <a:t>Ferromagnéticas</a:t>
            </a:r>
            <a:r>
              <a:rPr lang="pt-BR" sz="2800" i="0">
                <a:latin typeface="Arial" pitchFamily="34" charset="0"/>
              </a:rPr>
              <a:t>:</a:t>
            </a:r>
            <a:r>
              <a:rPr lang="pt-BR" sz="2800" b="0" i="0">
                <a:latin typeface="Arial" pitchFamily="34" charset="0"/>
              </a:rPr>
              <a:t> são as substâncias com </a:t>
            </a:r>
            <a:r>
              <a:rPr lang="pt-BR" sz="2800" b="0" i="0" u="sng">
                <a:latin typeface="Arial" pitchFamily="34" charset="0"/>
              </a:rPr>
              <a:t>forte atração</a:t>
            </a:r>
            <a:r>
              <a:rPr lang="pt-BR" sz="2800" b="0" i="0">
                <a:latin typeface="Arial" pitchFamily="34" charset="0"/>
              </a:rPr>
              <a:t> no sentido do campo. Exemplo: Fe, Ni, Co e ligas destes. Apresenta ótima organização dos ímãs elementares no sentido do campo magnético</a:t>
            </a:r>
            <a:r>
              <a:rPr lang="pt-BR" sz="2800" b="0">
                <a:latin typeface="Arial" pitchFamily="34" charset="0"/>
              </a:rPr>
              <a:t>.</a:t>
            </a:r>
            <a:r>
              <a:rPr lang="pt-BR" sz="2800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95288" y="4221163"/>
            <a:ext cx="8353425" cy="2400300"/>
            <a:chOff x="249" y="2660"/>
            <a:chExt cx="5262" cy="1512"/>
          </a:xfrm>
        </p:grpSpPr>
        <p:sp>
          <p:nvSpPr>
            <p:cNvPr id="481286" name="Oval 6"/>
            <p:cNvSpPr>
              <a:spLocks noChangeArrowheads="1"/>
            </p:cNvSpPr>
            <p:nvPr/>
          </p:nvSpPr>
          <p:spPr bwMode="auto">
            <a:xfrm>
              <a:off x="2835" y="3385"/>
              <a:ext cx="1179" cy="499"/>
            </a:xfrm>
            <a:prstGeom prst="ellipse">
              <a:avLst/>
            </a:prstGeom>
            <a:solidFill>
              <a:srgbClr val="99FF33"/>
            </a:solidFill>
            <a:ln w="19050" algn="ctr">
              <a:solidFill>
                <a:srgbClr val="99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1287" name="Line 7"/>
            <p:cNvSpPr>
              <a:spLocks noChangeShapeType="1"/>
            </p:cNvSpPr>
            <p:nvPr/>
          </p:nvSpPr>
          <p:spPr bwMode="auto">
            <a:xfrm flipV="1">
              <a:off x="3424" y="2704"/>
              <a:ext cx="590" cy="6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1288" name="Rectangle 8"/>
            <p:cNvSpPr>
              <a:spLocks noChangeArrowheads="1"/>
            </p:cNvSpPr>
            <p:nvPr/>
          </p:nvSpPr>
          <p:spPr bwMode="auto">
            <a:xfrm>
              <a:off x="431" y="2660"/>
              <a:ext cx="5080" cy="90"/>
            </a:xfrm>
            <a:prstGeom prst="rect">
              <a:avLst/>
            </a:prstGeom>
            <a:solidFill>
              <a:schemeClr val="accent2"/>
            </a:solidFill>
            <a:ln w="38100" algn="ctr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1289" name="Line 9"/>
            <p:cNvSpPr>
              <a:spLocks noChangeShapeType="1"/>
            </p:cNvSpPr>
            <p:nvPr/>
          </p:nvSpPr>
          <p:spPr bwMode="auto">
            <a:xfrm>
              <a:off x="3243" y="3475"/>
              <a:ext cx="136" cy="0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1290" name="Line 10"/>
            <p:cNvSpPr>
              <a:spLocks noChangeShapeType="1"/>
            </p:cNvSpPr>
            <p:nvPr/>
          </p:nvSpPr>
          <p:spPr bwMode="auto">
            <a:xfrm>
              <a:off x="3379" y="3611"/>
              <a:ext cx="136" cy="0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1291" name="Line 11"/>
            <p:cNvSpPr>
              <a:spLocks noChangeShapeType="1"/>
            </p:cNvSpPr>
            <p:nvPr/>
          </p:nvSpPr>
          <p:spPr bwMode="auto">
            <a:xfrm>
              <a:off x="3515" y="3747"/>
              <a:ext cx="181" cy="1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1292" name="Line 12"/>
            <p:cNvSpPr>
              <a:spLocks noChangeShapeType="1"/>
            </p:cNvSpPr>
            <p:nvPr/>
          </p:nvSpPr>
          <p:spPr bwMode="auto">
            <a:xfrm>
              <a:off x="3560" y="3475"/>
              <a:ext cx="136" cy="0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1293" name="Line 13"/>
            <p:cNvSpPr>
              <a:spLocks noChangeShapeType="1"/>
            </p:cNvSpPr>
            <p:nvPr/>
          </p:nvSpPr>
          <p:spPr bwMode="auto">
            <a:xfrm>
              <a:off x="3606" y="3612"/>
              <a:ext cx="136" cy="0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1294" name="Line 14"/>
            <p:cNvSpPr>
              <a:spLocks noChangeShapeType="1"/>
            </p:cNvSpPr>
            <p:nvPr/>
          </p:nvSpPr>
          <p:spPr bwMode="auto">
            <a:xfrm>
              <a:off x="3742" y="3702"/>
              <a:ext cx="136" cy="0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1295" name="Line 15"/>
            <p:cNvSpPr>
              <a:spLocks noChangeShapeType="1"/>
            </p:cNvSpPr>
            <p:nvPr/>
          </p:nvSpPr>
          <p:spPr bwMode="auto">
            <a:xfrm>
              <a:off x="3833" y="3566"/>
              <a:ext cx="136" cy="0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1296" name="Line 16"/>
            <p:cNvSpPr>
              <a:spLocks noChangeShapeType="1"/>
            </p:cNvSpPr>
            <p:nvPr/>
          </p:nvSpPr>
          <p:spPr bwMode="auto">
            <a:xfrm>
              <a:off x="3152" y="3566"/>
              <a:ext cx="136" cy="0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1297" name="Line 17"/>
            <p:cNvSpPr>
              <a:spLocks noChangeShapeType="1"/>
            </p:cNvSpPr>
            <p:nvPr/>
          </p:nvSpPr>
          <p:spPr bwMode="auto">
            <a:xfrm>
              <a:off x="3243" y="3702"/>
              <a:ext cx="136" cy="0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1298" name="Line 18"/>
            <p:cNvSpPr>
              <a:spLocks noChangeShapeType="1"/>
            </p:cNvSpPr>
            <p:nvPr/>
          </p:nvSpPr>
          <p:spPr bwMode="auto">
            <a:xfrm>
              <a:off x="3152" y="3793"/>
              <a:ext cx="136" cy="0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1299" name="Line 19"/>
            <p:cNvSpPr>
              <a:spLocks noChangeShapeType="1"/>
            </p:cNvSpPr>
            <p:nvPr/>
          </p:nvSpPr>
          <p:spPr bwMode="auto">
            <a:xfrm>
              <a:off x="2971" y="3521"/>
              <a:ext cx="136" cy="0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1300" name="Line 20"/>
            <p:cNvSpPr>
              <a:spLocks noChangeShapeType="1"/>
            </p:cNvSpPr>
            <p:nvPr/>
          </p:nvSpPr>
          <p:spPr bwMode="auto">
            <a:xfrm>
              <a:off x="2971" y="3702"/>
              <a:ext cx="136" cy="0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1301" name="Line 21"/>
            <p:cNvSpPr>
              <a:spLocks noChangeShapeType="1"/>
            </p:cNvSpPr>
            <p:nvPr/>
          </p:nvSpPr>
          <p:spPr bwMode="auto">
            <a:xfrm>
              <a:off x="3379" y="3838"/>
              <a:ext cx="136" cy="0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grpSp>
          <p:nvGrpSpPr>
            <p:cNvPr id="28694" name="Group 22"/>
            <p:cNvGrpSpPr>
              <a:grpSpLocks/>
            </p:cNvGrpSpPr>
            <p:nvPr/>
          </p:nvGrpSpPr>
          <p:grpSpPr bwMode="auto">
            <a:xfrm>
              <a:off x="1292" y="3430"/>
              <a:ext cx="816" cy="272"/>
              <a:chOff x="1066" y="3475"/>
              <a:chExt cx="816" cy="272"/>
            </a:xfrm>
          </p:grpSpPr>
          <p:sp>
            <p:nvSpPr>
              <p:cNvPr id="481303" name="Rectangle 23"/>
              <p:cNvSpPr>
                <a:spLocks noChangeArrowheads="1"/>
              </p:cNvSpPr>
              <p:nvPr/>
            </p:nvSpPr>
            <p:spPr bwMode="auto">
              <a:xfrm>
                <a:off x="1474" y="3475"/>
                <a:ext cx="408" cy="272"/>
              </a:xfrm>
              <a:prstGeom prst="rect">
                <a:avLst/>
              </a:prstGeom>
              <a:solidFill>
                <a:srgbClr val="F12525"/>
              </a:solidFill>
              <a:ln w="38100" algn="ctr">
                <a:miter lim="800000"/>
                <a:headEnd/>
                <a:tailEnd/>
              </a:ln>
              <a:effectLst/>
              <a:scene3d>
                <a:camera prst="legacyObliqueBottomLeft"/>
                <a:lightRig rig="legacyFlat3" dir="t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12525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>
                  <a:defRPr/>
                </a:pPr>
                <a:endParaRPr lang="pt-B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endParaRPr>
              </a:p>
            </p:txBody>
          </p:sp>
          <p:sp>
            <p:nvSpPr>
              <p:cNvPr id="481304" name="Rectangle 24"/>
              <p:cNvSpPr>
                <a:spLocks noChangeArrowheads="1"/>
              </p:cNvSpPr>
              <p:nvPr/>
            </p:nvSpPr>
            <p:spPr bwMode="auto">
              <a:xfrm>
                <a:off x="1066" y="3475"/>
                <a:ext cx="408" cy="272"/>
              </a:xfrm>
              <a:prstGeom prst="rect">
                <a:avLst/>
              </a:prstGeom>
              <a:solidFill>
                <a:schemeClr val="accent1"/>
              </a:solidFill>
              <a:ln w="38100" algn="ctr">
                <a:miter lim="800000"/>
                <a:headEnd/>
                <a:tailEnd/>
              </a:ln>
              <a:effectLst/>
              <a:scene3d>
                <a:camera prst="legacyObliqueBottomLeft"/>
                <a:lightRig rig="legacyFlat3" dir="t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>
                  <a:defRPr/>
                </a:pPr>
                <a:endParaRPr lang="pt-B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endParaRPr>
              </a:p>
            </p:txBody>
          </p:sp>
        </p:grpSp>
        <p:sp>
          <p:nvSpPr>
            <p:cNvPr id="481305" name="Line 25"/>
            <p:cNvSpPr>
              <a:spLocks noChangeShapeType="1"/>
            </p:cNvSpPr>
            <p:nvPr/>
          </p:nvSpPr>
          <p:spPr bwMode="auto">
            <a:xfrm>
              <a:off x="1383" y="3475"/>
              <a:ext cx="136" cy="0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1306" name="Line 26"/>
            <p:cNvSpPr>
              <a:spLocks noChangeShapeType="1"/>
            </p:cNvSpPr>
            <p:nvPr/>
          </p:nvSpPr>
          <p:spPr bwMode="auto">
            <a:xfrm>
              <a:off x="1474" y="3657"/>
              <a:ext cx="136" cy="0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1307" name="Line 27"/>
            <p:cNvSpPr>
              <a:spLocks noChangeShapeType="1"/>
            </p:cNvSpPr>
            <p:nvPr/>
          </p:nvSpPr>
          <p:spPr bwMode="auto">
            <a:xfrm>
              <a:off x="1655" y="3475"/>
              <a:ext cx="136" cy="0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1308" name="Line 28"/>
            <p:cNvSpPr>
              <a:spLocks noChangeShapeType="1"/>
            </p:cNvSpPr>
            <p:nvPr/>
          </p:nvSpPr>
          <p:spPr bwMode="auto">
            <a:xfrm>
              <a:off x="1882" y="3657"/>
              <a:ext cx="136" cy="0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1309" name="Line 29"/>
            <p:cNvSpPr>
              <a:spLocks noChangeShapeType="1"/>
            </p:cNvSpPr>
            <p:nvPr/>
          </p:nvSpPr>
          <p:spPr bwMode="auto">
            <a:xfrm>
              <a:off x="1928" y="3475"/>
              <a:ext cx="136" cy="0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1310" name="Line 30"/>
            <p:cNvSpPr>
              <a:spLocks noChangeShapeType="1"/>
            </p:cNvSpPr>
            <p:nvPr/>
          </p:nvSpPr>
          <p:spPr bwMode="auto">
            <a:xfrm>
              <a:off x="1655" y="3657"/>
              <a:ext cx="136" cy="0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1311" name="Line 31"/>
            <p:cNvSpPr>
              <a:spLocks noChangeShapeType="1"/>
            </p:cNvSpPr>
            <p:nvPr/>
          </p:nvSpPr>
          <p:spPr bwMode="auto">
            <a:xfrm>
              <a:off x="1655" y="3566"/>
              <a:ext cx="136" cy="0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1312" name="Arc 32"/>
            <p:cNvSpPr>
              <a:spLocks/>
            </p:cNvSpPr>
            <p:nvPr/>
          </p:nvSpPr>
          <p:spPr bwMode="auto">
            <a:xfrm flipV="1">
              <a:off x="2109" y="3113"/>
              <a:ext cx="2903" cy="4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1313" name="Arc 33"/>
            <p:cNvSpPr>
              <a:spLocks/>
            </p:cNvSpPr>
            <p:nvPr/>
          </p:nvSpPr>
          <p:spPr bwMode="auto">
            <a:xfrm>
              <a:off x="2064" y="3747"/>
              <a:ext cx="2903" cy="36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768"/>
                <a:gd name="T2" fmla="*/ 21599 w 21600"/>
                <a:gd name="T3" fmla="*/ 21768 h 21768"/>
                <a:gd name="T4" fmla="*/ 0 w 21600"/>
                <a:gd name="T5" fmla="*/ 21600 h 2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7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656"/>
                    <a:pt x="21599" y="21712"/>
                    <a:pt x="21599" y="21768"/>
                  </a:cubicBezTo>
                </a:path>
                <a:path w="21600" h="217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656"/>
                    <a:pt x="21599" y="21712"/>
                    <a:pt x="21599" y="2176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1314" name="Arc 34"/>
            <p:cNvSpPr>
              <a:spLocks/>
            </p:cNvSpPr>
            <p:nvPr/>
          </p:nvSpPr>
          <p:spPr bwMode="auto">
            <a:xfrm flipH="1" flipV="1">
              <a:off x="340" y="3430"/>
              <a:ext cx="907" cy="9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1315" name="Arc 35"/>
            <p:cNvSpPr>
              <a:spLocks/>
            </p:cNvSpPr>
            <p:nvPr/>
          </p:nvSpPr>
          <p:spPr bwMode="auto">
            <a:xfrm flipH="1">
              <a:off x="340" y="3702"/>
              <a:ext cx="907" cy="9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060"/>
                <a:gd name="T1" fmla="*/ 0 h 21600"/>
                <a:gd name="T2" fmla="*/ 21060 w 21060"/>
                <a:gd name="T3" fmla="*/ 16802 h 21600"/>
                <a:gd name="T4" fmla="*/ 0 w 2106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60" h="21600" fill="none" extrusionOk="0">
                  <a:moveTo>
                    <a:pt x="-1" y="0"/>
                  </a:moveTo>
                  <a:cubicBezTo>
                    <a:pt x="10080" y="0"/>
                    <a:pt x="18821" y="6973"/>
                    <a:pt x="21060" y="16801"/>
                  </a:cubicBezTo>
                </a:path>
                <a:path w="21060" h="21600" stroke="0" extrusionOk="0">
                  <a:moveTo>
                    <a:pt x="-1" y="0"/>
                  </a:moveTo>
                  <a:cubicBezTo>
                    <a:pt x="10080" y="0"/>
                    <a:pt x="18821" y="6973"/>
                    <a:pt x="21060" y="16801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1316" name="Line 36"/>
            <p:cNvSpPr>
              <a:spLocks noChangeShapeType="1"/>
            </p:cNvSpPr>
            <p:nvPr/>
          </p:nvSpPr>
          <p:spPr bwMode="auto">
            <a:xfrm flipH="1">
              <a:off x="249" y="3612"/>
              <a:ext cx="9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1317" name="Line 37"/>
            <p:cNvSpPr>
              <a:spLocks noChangeShapeType="1"/>
            </p:cNvSpPr>
            <p:nvPr/>
          </p:nvSpPr>
          <p:spPr bwMode="auto">
            <a:xfrm flipH="1">
              <a:off x="2109" y="3612"/>
              <a:ext cx="2858" cy="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1318" name="Line 38"/>
            <p:cNvSpPr>
              <a:spLocks noChangeShapeType="1"/>
            </p:cNvSpPr>
            <p:nvPr/>
          </p:nvSpPr>
          <p:spPr bwMode="auto">
            <a:xfrm flipV="1">
              <a:off x="4695" y="3612"/>
              <a:ext cx="31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1319" name="Rectangle 39"/>
            <p:cNvSpPr>
              <a:spLocks noChangeArrowheads="1"/>
            </p:cNvSpPr>
            <p:nvPr/>
          </p:nvSpPr>
          <p:spPr bwMode="auto">
            <a:xfrm>
              <a:off x="3379" y="3884"/>
              <a:ext cx="393" cy="288"/>
            </a:xfrm>
            <a:prstGeom prst="rect">
              <a:avLst/>
            </a:prstGeom>
            <a:noFill/>
            <a:ln w="38100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r>
                <a:rPr lang="pt-BR" i="0">
                  <a:solidFill>
                    <a:srgbClr val="99FF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Fe</a:t>
              </a:r>
              <a:r>
                <a:rPr lang="pt-BR">
                  <a:solidFill>
                    <a:srgbClr val="99FF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</a:t>
              </a:r>
            </a:p>
          </p:txBody>
        </p:sp>
        <p:sp>
          <p:nvSpPr>
            <p:cNvPr id="481320" name="Rectangle 40"/>
            <p:cNvSpPr>
              <a:spLocks noChangeArrowheads="1"/>
            </p:cNvSpPr>
            <p:nvPr/>
          </p:nvSpPr>
          <p:spPr bwMode="auto">
            <a:xfrm>
              <a:off x="1474" y="3838"/>
              <a:ext cx="500" cy="288"/>
            </a:xfrm>
            <a:prstGeom prst="rect">
              <a:avLst/>
            </a:prstGeom>
            <a:noFill/>
            <a:ln w="38100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r>
                <a:rPr lang="pt-BR" i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Ímã</a:t>
              </a:r>
              <a:r>
                <a:rPr lang="pt-BR">
                  <a:solidFill>
                    <a:srgbClr val="99FF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</a:t>
              </a:r>
            </a:p>
          </p:txBody>
        </p:sp>
        <p:sp>
          <p:nvSpPr>
            <p:cNvPr id="481321" name="Rectangle 41"/>
            <p:cNvSpPr>
              <a:spLocks noChangeArrowheads="1"/>
            </p:cNvSpPr>
            <p:nvPr/>
          </p:nvSpPr>
          <p:spPr bwMode="auto">
            <a:xfrm>
              <a:off x="1355" y="3414"/>
              <a:ext cx="754" cy="288"/>
            </a:xfrm>
            <a:prstGeom prst="rect">
              <a:avLst/>
            </a:prstGeom>
            <a:noFill/>
            <a:ln w="38100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r>
                <a:rPr lang="pt-BR" i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S      N</a:t>
              </a:r>
              <a:r>
                <a:rPr lang="pt-BR">
                  <a:solidFill>
                    <a:srgbClr val="99FF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8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8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00013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pt-BR" b="1" smtClean="0">
                <a:solidFill>
                  <a:srgbClr val="FFFD13"/>
                </a:solidFill>
              </a:rPr>
              <a:t>SUBSTÂNCIAS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640762" cy="23050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b="1" smtClean="0"/>
              <a:t>	</a:t>
            </a:r>
            <a:r>
              <a:rPr lang="pt-BR" b="1" smtClean="0">
                <a:solidFill>
                  <a:srgbClr val="F12525"/>
                </a:solidFill>
              </a:rPr>
              <a:t>Paramagnéticas</a:t>
            </a:r>
            <a:r>
              <a:rPr lang="pt-BR" b="1" smtClean="0"/>
              <a:t>: </a:t>
            </a:r>
            <a:r>
              <a:rPr lang="pt-BR" smtClean="0"/>
              <a:t>são as substâncias com </a:t>
            </a:r>
            <a:r>
              <a:rPr lang="pt-BR" u="sng" smtClean="0"/>
              <a:t>fraca atração</a:t>
            </a:r>
            <a:r>
              <a:rPr lang="pt-BR" smtClean="0"/>
              <a:t> no sentido do campo. Exemplo: Pt, Na, K etc. Apresenta uma sutil organização dos ímãs elementares no sentido do campo </a:t>
            </a:r>
            <a:r>
              <a:rPr lang="pt-BR" smtClean="0">
                <a:effectLst/>
              </a:rPr>
              <a:t>magnético</a:t>
            </a:r>
            <a:r>
              <a:rPr lang="pt-BR" smtClean="0"/>
              <a:t>. </a:t>
            </a:r>
          </a:p>
        </p:txBody>
      </p:sp>
      <p:grpSp>
        <p:nvGrpSpPr>
          <p:cNvPr id="29700" name="Group 4"/>
          <p:cNvGrpSpPr>
            <a:grpSpLocks/>
          </p:cNvGrpSpPr>
          <p:nvPr/>
        </p:nvGrpSpPr>
        <p:grpSpPr bwMode="auto">
          <a:xfrm>
            <a:off x="395288" y="3644900"/>
            <a:ext cx="8388350" cy="2401888"/>
            <a:chOff x="249" y="2659"/>
            <a:chExt cx="5284" cy="1513"/>
          </a:xfrm>
        </p:grpSpPr>
        <p:sp>
          <p:nvSpPr>
            <p:cNvPr id="483333" name="Oval 5"/>
            <p:cNvSpPr>
              <a:spLocks noChangeArrowheads="1"/>
            </p:cNvSpPr>
            <p:nvPr/>
          </p:nvSpPr>
          <p:spPr bwMode="auto">
            <a:xfrm>
              <a:off x="2835" y="3385"/>
              <a:ext cx="1179" cy="499"/>
            </a:xfrm>
            <a:prstGeom prst="ellipse">
              <a:avLst/>
            </a:prstGeom>
            <a:solidFill>
              <a:srgbClr val="99FF33"/>
            </a:solidFill>
            <a:ln w="19050" algn="ctr">
              <a:solidFill>
                <a:srgbClr val="99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3334" name="Line 6"/>
            <p:cNvSpPr>
              <a:spLocks noChangeShapeType="1"/>
            </p:cNvSpPr>
            <p:nvPr/>
          </p:nvSpPr>
          <p:spPr bwMode="auto">
            <a:xfrm flipV="1">
              <a:off x="3424" y="2750"/>
              <a:ext cx="91" cy="6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3335" name="Rectangle 7"/>
            <p:cNvSpPr>
              <a:spLocks noChangeArrowheads="1"/>
            </p:cNvSpPr>
            <p:nvPr/>
          </p:nvSpPr>
          <p:spPr bwMode="auto">
            <a:xfrm>
              <a:off x="385" y="2659"/>
              <a:ext cx="5148" cy="91"/>
            </a:xfrm>
            <a:prstGeom prst="rect">
              <a:avLst/>
            </a:prstGeom>
            <a:solidFill>
              <a:schemeClr val="accent2"/>
            </a:solidFill>
            <a:ln w="38100" algn="ctr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3336" name="Line 8"/>
            <p:cNvSpPr>
              <a:spLocks noChangeShapeType="1"/>
            </p:cNvSpPr>
            <p:nvPr/>
          </p:nvSpPr>
          <p:spPr bwMode="auto">
            <a:xfrm>
              <a:off x="3243" y="3475"/>
              <a:ext cx="136" cy="0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3337" name="Line 9"/>
            <p:cNvSpPr>
              <a:spLocks noChangeShapeType="1"/>
            </p:cNvSpPr>
            <p:nvPr/>
          </p:nvSpPr>
          <p:spPr bwMode="auto">
            <a:xfrm flipV="1">
              <a:off x="3379" y="3475"/>
              <a:ext cx="136" cy="136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3338" name="Line 10"/>
            <p:cNvSpPr>
              <a:spLocks noChangeShapeType="1"/>
            </p:cNvSpPr>
            <p:nvPr/>
          </p:nvSpPr>
          <p:spPr bwMode="auto">
            <a:xfrm>
              <a:off x="3560" y="3748"/>
              <a:ext cx="136" cy="46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3339" name="Line 11"/>
            <p:cNvSpPr>
              <a:spLocks noChangeShapeType="1"/>
            </p:cNvSpPr>
            <p:nvPr/>
          </p:nvSpPr>
          <p:spPr bwMode="auto">
            <a:xfrm>
              <a:off x="3560" y="3475"/>
              <a:ext cx="136" cy="46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3340" name="Line 12"/>
            <p:cNvSpPr>
              <a:spLocks noChangeShapeType="1"/>
            </p:cNvSpPr>
            <p:nvPr/>
          </p:nvSpPr>
          <p:spPr bwMode="auto">
            <a:xfrm>
              <a:off x="3606" y="3612"/>
              <a:ext cx="136" cy="0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3341" name="Line 13"/>
            <p:cNvSpPr>
              <a:spLocks noChangeShapeType="1"/>
            </p:cNvSpPr>
            <p:nvPr/>
          </p:nvSpPr>
          <p:spPr bwMode="auto">
            <a:xfrm flipV="1">
              <a:off x="3742" y="3657"/>
              <a:ext cx="136" cy="45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3342" name="Line 14"/>
            <p:cNvSpPr>
              <a:spLocks noChangeShapeType="1"/>
            </p:cNvSpPr>
            <p:nvPr/>
          </p:nvSpPr>
          <p:spPr bwMode="auto">
            <a:xfrm>
              <a:off x="3833" y="3566"/>
              <a:ext cx="136" cy="46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3343" name="Line 15"/>
            <p:cNvSpPr>
              <a:spLocks noChangeShapeType="1"/>
            </p:cNvSpPr>
            <p:nvPr/>
          </p:nvSpPr>
          <p:spPr bwMode="auto">
            <a:xfrm>
              <a:off x="3152" y="3566"/>
              <a:ext cx="136" cy="0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3344" name="Line 16"/>
            <p:cNvSpPr>
              <a:spLocks noChangeShapeType="1"/>
            </p:cNvSpPr>
            <p:nvPr/>
          </p:nvSpPr>
          <p:spPr bwMode="auto">
            <a:xfrm>
              <a:off x="3243" y="3702"/>
              <a:ext cx="136" cy="0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3345" name="Line 17"/>
            <p:cNvSpPr>
              <a:spLocks noChangeShapeType="1"/>
            </p:cNvSpPr>
            <p:nvPr/>
          </p:nvSpPr>
          <p:spPr bwMode="auto">
            <a:xfrm>
              <a:off x="3152" y="3793"/>
              <a:ext cx="136" cy="0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3346" name="Line 18"/>
            <p:cNvSpPr>
              <a:spLocks noChangeShapeType="1"/>
            </p:cNvSpPr>
            <p:nvPr/>
          </p:nvSpPr>
          <p:spPr bwMode="auto">
            <a:xfrm>
              <a:off x="2971" y="3521"/>
              <a:ext cx="136" cy="45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3347" name="Line 19"/>
            <p:cNvSpPr>
              <a:spLocks noChangeShapeType="1"/>
            </p:cNvSpPr>
            <p:nvPr/>
          </p:nvSpPr>
          <p:spPr bwMode="auto">
            <a:xfrm flipV="1">
              <a:off x="2971" y="3657"/>
              <a:ext cx="136" cy="45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3348" name="Line 20"/>
            <p:cNvSpPr>
              <a:spLocks noChangeShapeType="1"/>
            </p:cNvSpPr>
            <p:nvPr/>
          </p:nvSpPr>
          <p:spPr bwMode="auto">
            <a:xfrm flipV="1">
              <a:off x="3379" y="3748"/>
              <a:ext cx="136" cy="90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grpSp>
          <p:nvGrpSpPr>
            <p:cNvPr id="29717" name="Group 21"/>
            <p:cNvGrpSpPr>
              <a:grpSpLocks/>
            </p:cNvGrpSpPr>
            <p:nvPr/>
          </p:nvGrpSpPr>
          <p:grpSpPr bwMode="auto">
            <a:xfrm>
              <a:off x="1292" y="3430"/>
              <a:ext cx="816" cy="272"/>
              <a:chOff x="1066" y="3475"/>
              <a:chExt cx="816" cy="272"/>
            </a:xfrm>
          </p:grpSpPr>
          <p:sp>
            <p:nvSpPr>
              <p:cNvPr id="483350" name="Rectangle 22"/>
              <p:cNvSpPr>
                <a:spLocks noChangeArrowheads="1"/>
              </p:cNvSpPr>
              <p:nvPr/>
            </p:nvSpPr>
            <p:spPr bwMode="auto">
              <a:xfrm>
                <a:off x="1474" y="3475"/>
                <a:ext cx="408" cy="272"/>
              </a:xfrm>
              <a:prstGeom prst="rect">
                <a:avLst/>
              </a:prstGeom>
              <a:solidFill>
                <a:srgbClr val="F12525"/>
              </a:solidFill>
              <a:ln w="38100" algn="ctr">
                <a:miter lim="800000"/>
                <a:headEnd/>
                <a:tailEnd/>
              </a:ln>
              <a:effectLst/>
              <a:scene3d>
                <a:camera prst="legacyObliqueBottomLeft"/>
                <a:lightRig rig="legacyFlat3" dir="t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12525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>
                  <a:defRPr/>
                </a:pPr>
                <a:endParaRPr lang="pt-B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endParaRPr>
              </a:p>
            </p:txBody>
          </p:sp>
          <p:sp>
            <p:nvSpPr>
              <p:cNvPr id="483351" name="Rectangle 23"/>
              <p:cNvSpPr>
                <a:spLocks noChangeArrowheads="1"/>
              </p:cNvSpPr>
              <p:nvPr/>
            </p:nvSpPr>
            <p:spPr bwMode="auto">
              <a:xfrm>
                <a:off x="1066" y="3475"/>
                <a:ext cx="408" cy="272"/>
              </a:xfrm>
              <a:prstGeom prst="rect">
                <a:avLst/>
              </a:prstGeom>
              <a:solidFill>
                <a:schemeClr val="accent1"/>
              </a:solidFill>
              <a:ln w="38100" algn="ctr">
                <a:miter lim="800000"/>
                <a:headEnd/>
                <a:tailEnd/>
              </a:ln>
              <a:effectLst/>
              <a:scene3d>
                <a:camera prst="legacyObliqueBottomLeft"/>
                <a:lightRig rig="legacyFlat3" dir="t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>
                  <a:defRPr/>
                </a:pPr>
                <a:endParaRPr lang="pt-B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endParaRPr>
              </a:p>
            </p:txBody>
          </p:sp>
        </p:grpSp>
        <p:sp>
          <p:nvSpPr>
            <p:cNvPr id="483352" name="Line 24"/>
            <p:cNvSpPr>
              <a:spLocks noChangeShapeType="1"/>
            </p:cNvSpPr>
            <p:nvPr/>
          </p:nvSpPr>
          <p:spPr bwMode="auto">
            <a:xfrm>
              <a:off x="1383" y="3475"/>
              <a:ext cx="136" cy="0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3353" name="Line 25"/>
            <p:cNvSpPr>
              <a:spLocks noChangeShapeType="1"/>
            </p:cNvSpPr>
            <p:nvPr/>
          </p:nvSpPr>
          <p:spPr bwMode="auto">
            <a:xfrm>
              <a:off x="1338" y="3657"/>
              <a:ext cx="136" cy="0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3354" name="Line 26"/>
            <p:cNvSpPr>
              <a:spLocks noChangeShapeType="1"/>
            </p:cNvSpPr>
            <p:nvPr/>
          </p:nvSpPr>
          <p:spPr bwMode="auto">
            <a:xfrm>
              <a:off x="1655" y="3475"/>
              <a:ext cx="136" cy="0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3355" name="Line 27"/>
            <p:cNvSpPr>
              <a:spLocks noChangeShapeType="1"/>
            </p:cNvSpPr>
            <p:nvPr/>
          </p:nvSpPr>
          <p:spPr bwMode="auto">
            <a:xfrm>
              <a:off x="1882" y="3657"/>
              <a:ext cx="136" cy="0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3356" name="Line 28"/>
            <p:cNvSpPr>
              <a:spLocks noChangeShapeType="1"/>
            </p:cNvSpPr>
            <p:nvPr/>
          </p:nvSpPr>
          <p:spPr bwMode="auto">
            <a:xfrm>
              <a:off x="1927" y="3475"/>
              <a:ext cx="136" cy="0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3357" name="Line 29"/>
            <p:cNvSpPr>
              <a:spLocks noChangeShapeType="1"/>
            </p:cNvSpPr>
            <p:nvPr/>
          </p:nvSpPr>
          <p:spPr bwMode="auto">
            <a:xfrm>
              <a:off x="1655" y="3657"/>
              <a:ext cx="136" cy="0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3358" name="Line 30"/>
            <p:cNvSpPr>
              <a:spLocks noChangeShapeType="1"/>
            </p:cNvSpPr>
            <p:nvPr/>
          </p:nvSpPr>
          <p:spPr bwMode="auto">
            <a:xfrm>
              <a:off x="1610" y="3566"/>
              <a:ext cx="136" cy="0"/>
            </a:xfrm>
            <a:prstGeom prst="line">
              <a:avLst/>
            </a:prstGeom>
            <a:noFill/>
            <a:ln w="38100">
              <a:solidFill>
                <a:srgbClr val="0708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3359" name="Arc 31"/>
            <p:cNvSpPr>
              <a:spLocks/>
            </p:cNvSpPr>
            <p:nvPr/>
          </p:nvSpPr>
          <p:spPr bwMode="auto">
            <a:xfrm flipV="1">
              <a:off x="2109" y="3113"/>
              <a:ext cx="2903" cy="4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3360" name="Arc 32"/>
            <p:cNvSpPr>
              <a:spLocks/>
            </p:cNvSpPr>
            <p:nvPr/>
          </p:nvSpPr>
          <p:spPr bwMode="auto">
            <a:xfrm>
              <a:off x="2064" y="3747"/>
              <a:ext cx="2903" cy="36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768"/>
                <a:gd name="T2" fmla="*/ 21599 w 21600"/>
                <a:gd name="T3" fmla="*/ 21768 h 21768"/>
                <a:gd name="T4" fmla="*/ 0 w 21600"/>
                <a:gd name="T5" fmla="*/ 21600 h 2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7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656"/>
                    <a:pt x="21599" y="21712"/>
                    <a:pt x="21599" y="21768"/>
                  </a:cubicBezTo>
                </a:path>
                <a:path w="21600" h="217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656"/>
                    <a:pt x="21599" y="21712"/>
                    <a:pt x="21599" y="2176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3361" name="Arc 33"/>
            <p:cNvSpPr>
              <a:spLocks/>
            </p:cNvSpPr>
            <p:nvPr/>
          </p:nvSpPr>
          <p:spPr bwMode="auto">
            <a:xfrm flipH="1" flipV="1">
              <a:off x="340" y="3430"/>
              <a:ext cx="907" cy="9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3362" name="Arc 34"/>
            <p:cNvSpPr>
              <a:spLocks/>
            </p:cNvSpPr>
            <p:nvPr/>
          </p:nvSpPr>
          <p:spPr bwMode="auto">
            <a:xfrm flipH="1">
              <a:off x="340" y="3702"/>
              <a:ext cx="907" cy="9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060"/>
                <a:gd name="T1" fmla="*/ 0 h 21600"/>
                <a:gd name="T2" fmla="*/ 21060 w 21060"/>
                <a:gd name="T3" fmla="*/ 16802 h 21600"/>
                <a:gd name="T4" fmla="*/ 0 w 2106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60" h="21600" fill="none" extrusionOk="0">
                  <a:moveTo>
                    <a:pt x="-1" y="0"/>
                  </a:moveTo>
                  <a:cubicBezTo>
                    <a:pt x="10080" y="0"/>
                    <a:pt x="18821" y="6973"/>
                    <a:pt x="21060" y="16801"/>
                  </a:cubicBezTo>
                </a:path>
                <a:path w="21060" h="21600" stroke="0" extrusionOk="0">
                  <a:moveTo>
                    <a:pt x="-1" y="0"/>
                  </a:moveTo>
                  <a:cubicBezTo>
                    <a:pt x="10080" y="0"/>
                    <a:pt x="18821" y="6973"/>
                    <a:pt x="21060" y="16801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3363" name="Line 35"/>
            <p:cNvSpPr>
              <a:spLocks noChangeShapeType="1"/>
            </p:cNvSpPr>
            <p:nvPr/>
          </p:nvSpPr>
          <p:spPr bwMode="auto">
            <a:xfrm flipH="1">
              <a:off x="249" y="3612"/>
              <a:ext cx="9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3364" name="Line 36"/>
            <p:cNvSpPr>
              <a:spLocks noChangeShapeType="1"/>
            </p:cNvSpPr>
            <p:nvPr/>
          </p:nvSpPr>
          <p:spPr bwMode="auto">
            <a:xfrm flipH="1">
              <a:off x="2109" y="3612"/>
              <a:ext cx="2858" cy="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3365" name="Line 37"/>
            <p:cNvSpPr>
              <a:spLocks noChangeShapeType="1"/>
            </p:cNvSpPr>
            <p:nvPr/>
          </p:nvSpPr>
          <p:spPr bwMode="auto">
            <a:xfrm flipV="1">
              <a:off x="4695" y="3612"/>
              <a:ext cx="31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83366" name="Rectangle 38"/>
            <p:cNvSpPr>
              <a:spLocks noChangeArrowheads="1"/>
            </p:cNvSpPr>
            <p:nvPr/>
          </p:nvSpPr>
          <p:spPr bwMode="auto">
            <a:xfrm>
              <a:off x="1474" y="3838"/>
              <a:ext cx="500" cy="288"/>
            </a:xfrm>
            <a:prstGeom prst="rect">
              <a:avLst/>
            </a:prstGeom>
            <a:noFill/>
            <a:ln w="38100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r>
                <a:rPr lang="pt-BR" i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Ímã</a:t>
              </a:r>
              <a:r>
                <a:rPr lang="pt-BR">
                  <a:solidFill>
                    <a:srgbClr val="99FF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</a:t>
              </a:r>
            </a:p>
          </p:txBody>
        </p:sp>
        <p:sp>
          <p:nvSpPr>
            <p:cNvPr id="483367" name="Rectangle 39"/>
            <p:cNvSpPr>
              <a:spLocks noChangeArrowheads="1"/>
            </p:cNvSpPr>
            <p:nvPr/>
          </p:nvSpPr>
          <p:spPr bwMode="auto">
            <a:xfrm>
              <a:off x="1417" y="3452"/>
              <a:ext cx="647" cy="250"/>
            </a:xfrm>
            <a:prstGeom prst="rect">
              <a:avLst/>
            </a:prstGeom>
            <a:noFill/>
            <a:ln w="38100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r>
                <a:rPr lang="pt-BR" sz="2000" i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S      N</a:t>
              </a:r>
              <a:r>
                <a:rPr lang="pt-BR" sz="2000">
                  <a:solidFill>
                    <a:srgbClr val="99FF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</a:t>
              </a:r>
            </a:p>
          </p:txBody>
        </p:sp>
        <p:sp>
          <p:nvSpPr>
            <p:cNvPr id="483368" name="Rectangle 40"/>
            <p:cNvSpPr>
              <a:spLocks noChangeArrowheads="1"/>
            </p:cNvSpPr>
            <p:nvPr/>
          </p:nvSpPr>
          <p:spPr bwMode="auto">
            <a:xfrm>
              <a:off x="3243" y="3884"/>
              <a:ext cx="361" cy="288"/>
            </a:xfrm>
            <a:prstGeom prst="rect">
              <a:avLst/>
            </a:prstGeom>
            <a:noFill/>
            <a:ln w="38100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r>
                <a:rPr lang="pt-BR">
                  <a:solidFill>
                    <a:srgbClr val="99FF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Pt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ixe">
  <a:themeElements>
    <a:clrScheme name="Feixe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Feix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lnDef>
  </a:objectDefaults>
  <a:extraClrSchemeLst>
    <a:extraClrScheme>
      <a:clrScheme name="Feixe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5686</TotalTime>
  <Words>2293</Words>
  <Application>Microsoft Office PowerPoint</Application>
  <PresentationFormat>Apresentação na tela (4:3)</PresentationFormat>
  <Paragraphs>495</Paragraphs>
  <Slides>51</Slides>
  <Notes>45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51</vt:i4>
      </vt:variant>
    </vt:vector>
  </HeadingPairs>
  <TitlesOfParts>
    <vt:vector size="58" baseType="lpstr">
      <vt:lpstr>Arial</vt:lpstr>
      <vt:lpstr>Wingdings</vt:lpstr>
      <vt:lpstr>Symbol</vt:lpstr>
      <vt:lpstr>Wingdings 2</vt:lpstr>
      <vt:lpstr>Trebuchet MS</vt:lpstr>
      <vt:lpstr>Feixe</vt:lpstr>
      <vt:lpstr>Microsoft Equation 3.0</vt:lpstr>
      <vt:lpstr> FÍSICA  Eletromagnetismo Treino da Regra do Tapa  e Regra da Mão Direita</vt:lpstr>
      <vt:lpstr>Eletromagnetismo</vt:lpstr>
      <vt:lpstr>Magnetismo Terrestre</vt:lpstr>
      <vt:lpstr>Inseparabilidade dos pólos de um ímã </vt:lpstr>
      <vt:lpstr>VETOR CAMPO MAGNÉTICO OU VETOR INDUÇÃO MAGNÉTICA</vt:lpstr>
      <vt:lpstr>Linhas de campo magnético</vt:lpstr>
      <vt:lpstr>Magnetismo Terrestre e suas linhas de indução magnética</vt:lpstr>
      <vt:lpstr>SUBSTÂNCIAS</vt:lpstr>
      <vt:lpstr>SUBSTÂNCIAS</vt:lpstr>
      <vt:lpstr>SUBSTÂNCIAS</vt:lpstr>
      <vt:lpstr>Eletromagnetismo</vt:lpstr>
      <vt:lpstr>Eletromagnetismo</vt:lpstr>
      <vt:lpstr>Eletromagnetismo</vt:lpstr>
      <vt:lpstr>Eletromagnetismo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Força Eletromagnética </vt:lpstr>
      <vt:lpstr>Eletromagnetismo</vt:lpstr>
      <vt:lpstr>Força Eletromagnética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Força Eletromagnética </vt:lpstr>
      <vt:lpstr>Força Eletromagnética </vt:lpstr>
      <vt:lpstr>Força Eletromagnética </vt:lpstr>
      <vt:lpstr>Apresentação do PowerPoint</vt:lpstr>
      <vt:lpstr>Indução Eletromagnética</vt:lpstr>
      <vt:lpstr>Lei de Faraday – Newmann </vt:lpstr>
      <vt:lpstr>Indução eletromagnética</vt:lpstr>
      <vt:lpstr>Lei de Lenz</vt:lpstr>
      <vt:lpstr>Apresentação do PowerPoint</vt:lpstr>
      <vt:lpstr>Lei de Lenz</vt:lpstr>
      <vt:lpstr>Lei de Lenz</vt:lpstr>
      <vt:lpstr>Lei de Lenz</vt:lpstr>
      <vt:lpstr>Lei de Lenz</vt:lpstr>
      <vt:lpstr>Lei de Lenz</vt:lpstr>
      <vt:lpstr>Apresentação do PowerPoint</vt:lpstr>
      <vt:lpstr>Transformador</vt:lpstr>
      <vt:lpstr>Transformador</vt:lpstr>
      <vt:lpstr>Transformador</vt:lpstr>
    </vt:vector>
  </TitlesOfParts>
  <Company>Kille®Soft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Cliente</dc:creator>
  <cp:lastModifiedBy>Pessoal</cp:lastModifiedBy>
  <cp:revision>212</cp:revision>
  <dcterms:created xsi:type="dcterms:W3CDTF">2006-01-02T13:43:25Z</dcterms:created>
  <dcterms:modified xsi:type="dcterms:W3CDTF">2017-05-28T14:46:45Z</dcterms:modified>
</cp:coreProperties>
</file>